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257" r:id="rId3"/>
    <p:sldId id="290" r:id="rId4"/>
    <p:sldId id="320" r:id="rId5"/>
    <p:sldId id="321" r:id="rId6"/>
    <p:sldId id="258" r:id="rId7"/>
    <p:sldId id="261" r:id="rId8"/>
    <p:sldId id="276" r:id="rId9"/>
    <p:sldId id="271" r:id="rId10"/>
    <p:sldId id="262" r:id="rId11"/>
    <p:sldId id="272" r:id="rId12"/>
    <p:sldId id="273" r:id="rId13"/>
    <p:sldId id="264" r:id="rId14"/>
    <p:sldId id="263" r:id="rId15"/>
    <p:sldId id="265" r:id="rId16"/>
    <p:sldId id="274" r:id="rId17"/>
    <p:sldId id="266" r:id="rId18"/>
    <p:sldId id="275" r:id="rId19"/>
    <p:sldId id="268" r:id="rId20"/>
    <p:sldId id="277" r:id="rId21"/>
    <p:sldId id="278" r:id="rId22"/>
    <p:sldId id="279" r:id="rId23"/>
    <p:sldId id="280" r:id="rId24"/>
    <p:sldId id="269" r:id="rId25"/>
    <p:sldId id="281" r:id="rId26"/>
    <p:sldId id="282" r:id="rId27"/>
    <p:sldId id="283" r:id="rId28"/>
    <p:sldId id="284" r:id="rId29"/>
    <p:sldId id="285" r:id="rId30"/>
    <p:sldId id="291" r:id="rId31"/>
    <p:sldId id="286" r:id="rId32"/>
    <p:sldId id="287" r:id="rId33"/>
    <p:sldId id="288" r:id="rId34"/>
    <p:sldId id="289" r:id="rId35"/>
    <p:sldId id="292" r:id="rId36"/>
    <p:sldId id="296" r:id="rId37"/>
    <p:sldId id="297" r:id="rId38"/>
    <p:sldId id="298" r:id="rId39"/>
    <p:sldId id="299" r:id="rId40"/>
    <p:sldId id="300" r:id="rId41"/>
    <p:sldId id="305" r:id="rId42"/>
    <p:sldId id="293" r:id="rId43"/>
    <p:sldId id="294" r:id="rId44"/>
    <p:sldId id="295" r:id="rId45"/>
    <p:sldId id="301" r:id="rId46"/>
    <p:sldId id="312" r:id="rId47"/>
    <p:sldId id="313" r:id="rId48"/>
    <p:sldId id="314" r:id="rId49"/>
    <p:sldId id="315" r:id="rId50"/>
    <p:sldId id="302" r:id="rId51"/>
    <p:sldId id="303" r:id="rId52"/>
    <p:sldId id="304" r:id="rId53"/>
    <p:sldId id="306" r:id="rId54"/>
    <p:sldId id="308" r:id="rId55"/>
    <p:sldId id="309" r:id="rId56"/>
    <p:sldId id="307" r:id="rId57"/>
    <p:sldId id="310" r:id="rId58"/>
    <p:sldId id="311" r:id="rId59"/>
    <p:sldId id="316" r:id="rId60"/>
    <p:sldId id="317" r:id="rId61"/>
    <p:sldId id="318" r:id="rId62"/>
    <p:sldId id="319" r:id="rId63"/>
    <p:sldId id="270" r:id="rId64"/>
    <p:sldId id="259" r:id="rId65"/>
    <p:sldId id="267"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NA ÖZKARA" initials="SÖ" lastIdx="1" clrIdx="0">
    <p:extLst>
      <p:ext uri="{19B8F6BF-5375-455C-9EA6-DF929625EA0E}">
        <p15:presenceInfo xmlns:p15="http://schemas.microsoft.com/office/powerpoint/2012/main" userId="S::1911404013@ogr.mehmetakif.edu.tr::730639c7-1632-4dfc-a7b1-74b4b035b0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A4A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46" autoAdjust="0"/>
    <p:restoredTop sz="94660"/>
  </p:normalViewPr>
  <p:slideViewPr>
    <p:cSldViewPr snapToGrid="0">
      <p:cViewPr varScale="1">
        <p:scale>
          <a:sx n="46" d="100"/>
          <a:sy n="46" d="100"/>
        </p:scale>
        <p:origin x="32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6/15/2021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6/15/2021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6/15/2021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6/15/2021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6/15/2021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6/15/2021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6/15/2021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www.examtray.com/" TargetMode="External"/><Relationship Id="rId13" Type="http://schemas.openxmlformats.org/officeDocument/2006/relationships/hyperlink" Target="https://medium.com/@fatihgul" TargetMode="External"/><Relationship Id="rId18" Type="http://schemas.openxmlformats.org/officeDocument/2006/relationships/hyperlink" Target="http://youtube.com/bmdersleri" TargetMode="External"/><Relationship Id="rId3" Type="http://schemas.openxmlformats.org/officeDocument/2006/relationships/hyperlink" Target="https://www.w3schools.com/java/" TargetMode="External"/><Relationship Id="rId7" Type="http://schemas.openxmlformats.org/officeDocument/2006/relationships/hyperlink" Target="https://www.geeksforgeeks.org/" TargetMode="External"/><Relationship Id="rId12" Type="http://schemas.openxmlformats.org/officeDocument/2006/relationships/hyperlink" Target="https://www.mobilhanem.com/temel-java-dersleri-arrays-sinifi/" TargetMode="External"/><Relationship Id="rId17" Type="http://schemas.openxmlformats.org/officeDocument/2006/relationships/image" Target="../media/image3.png"/><Relationship Id="rId2" Type="http://schemas.openxmlformats.org/officeDocument/2006/relationships/hyperlink" Target="https://docs.oracle.com/javase/tutorial/" TargetMode="External"/><Relationship Id="rId16" Type="http://schemas.openxmlformats.org/officeDocument/2006/relationships/hyperlink" Target="https://www.youtube.com/channel/UCIdYgV-XFjv9q0IHtzUTtQw" TargetMode="External"/><Relationship Id="rId1" Type="http://schemas.openxmlformats.org/officeDocument/2006/relationships/slideLayout" Target="../slideLayouts/slideLayout2.xml"/><Relationship Id="rId6" Type="http://schemas.openxmlformats.org/officeDocument/2006/relationships/hyperlink" Target="https://www.guru99.com/java-data-abstraction.html" TargetMode="External"/><Relationship Id="rId11" Type="http://schemas.openxmlformats.org/officeDocument/2006/relationships/hyperlink" Target="https://blog.burakkutbay.com/java-8-stream-api-nedir-kullanim-ornegi.html/" TargetMode="External"/><Relationship Id="rId5" Type="http://schemas.openxmlformats.org/officeDocument/2006/relationships/hyperlink" Target="https://www.javatpoint.com/java-tutorial" TargetMode="External"/><Relationship Id="rId15" Type="http://schemas.openxmlformats.org/officeDocument/2006/relationships/image" Target="../media/image1.jpeg"/><Relationship Id="rId10" Type="http://schemas.openxmlformats.org/officeDocument/2006/relationships/hyperlink" Target="https://proselyte.net/" TargetMode="External"/><Relationship Id="rId4" Type="http://schemas.openxmlformats.org/officeDocument/2006/relationships/hyperlink" Target="https://www.tutorialspoint.com/java/index.htm" TargetMode="External"/><Relationship Id="rId9" Type="http://schemas.openxmlformats.org/officeDocument/2006/relationships/hyperlink" Target="https://simplesnippets.tech/" TargetMode="External"/><Relationship Id="rId14" Type="http://schemas.openxmlformats.org/officeDocument/2006/relationships/hyperlink" Target="http://www.mathcs.emory.edu/"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1065219" y="2210378"/>
            <a:ext cx="10450398" cy="888718"/>
          </a:xfrm>
        </p:spPr>
        <p:txBody>
          <a:bodyPr>
            <a:normAutofit/>
          </a:bodyPr>
          <a:lstStyle/>
          <a:p>
            <a:pPr algn="ctr"/>
            <a:r>
              <a:rPr lang="tr-TR" sz="3600" b="1">
                <a:ln w="9525">
                  <a:solidFill>
                    <a:schemeClr val="bg1"/>
                  </a:solidFill>
                  <a:prstDash val="solid"/>
                </a:ln>
                <a:solidFill>
                  <a:schemeClr val="tx1"/>
                </a:solidFill>
                <a:effectLst>
                  <a:outerShdw blurRad="12700" dist="38100" dir="2700000" algn="tl" rotWithShape="0">
                    <a:schemeClr val="bg1">
                      <a:lumMod val="50000"/>
                    </a:schemeClr>
                  </a:outerShdw>
                </a:effectLst>
              </a:rPr>
              <a:t>Java'da Dizi Kullanımı</a:t>
            </a:r>
            <a:endParaRPr lang="en-US" sz="36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a:solidFill>
                  <a:schemeClr val="tx1"/>
                </a:solidFill>
              </a:rPr>
              <a:t>Hazırlayan ve Sunan: </a:t>
            </a:r>
            <a:r>
              <a:rPr lang="tr-TR" b="1">
                <a:solidFill>
                  <a:schemeClr val="tx1"/>
                </a:solidFill>
              </a:rPr>
              <a:t>Sena Özkara 1911404013</a:t>
            </a:r>
          </a:p>
          <a:p>
            <a:r>
              <a:rPr lang="tr-TR">
                <a:solidFill>
                  <a:schemeClr val="tx1"/>
                </a:solidFill>
              </a:rPr>
              <a:t>Tarih                            : 05/06/2021</a:t>
            </a:r>
          </a:p>
          <a:p>
            <a:r>
              <a:rPr lang="tr-TR">
                <a:solidFill>
                  <a:schemeClr val="tx1"/>
                </a:solidFill>
              </a:rPr>
              <a:t>Sürüm                         : v2</a:t>
            </a:r>
          </a:p>
          <a:p>
            <a:r>
              <a:rPr lang="tr-TR">
                <a:solidFill>
                  <a:schemeClr val="tx1"/>
                </a:solidFill>
              </a:rPr>
              <a:t>Ders Yürütücüsü        : Doç. Dr. İsmail KIRBAŞ </a:t>
            </a:r>
            <a:endParaRPr lang="en-US">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3"/>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a:ln/>
                <a:solidFill>
                  <a:schemeClr val="accent3"/>
                </a:solidFill>
              </a:rPr>
              <a:t>Nesneye Dayalı Programlama Dersi</a:t>
            </a:r>
            <a:endParaRPr lang="en-US" b="1">
              <a:ln/>
              <a:solidFill>
                <a:schemeClr val="accent3"/>
              </a:solidFill>
            </a:endParaRPr>
          </a:p>
        </p:txBody>
      </p:sp>
      <p:pic>
        <p:nvPicPr>
          <p:cNvPr id="5" name="Resim 4">
            <a:hlinkClick r:id="rId4"/>
            <a:extLst>
              <a:ext uri="{FF2B5EF4-FFF2-40B4-BE49-F238E27FC236}">
                <a16:creationId xmlns:a16="http://schemas.microsoft.com/office/drawing/2014/main" id="{EED764AF-282C-4771-8AA0-42C0A63C7DC7}"/>
              </a:ext>
            </a:extLst>
          </p:cNvPr>
          <p:cNvPicPr>
            <a:picLocks noChangeAspect="1"/>
          </p:cNvPicPr>
          <p:nvPr/>
        </p:nvPicPr>
        <p:blipFill>
          <a:blip r:embed="rId5"/>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xmlns=""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Tek Boyutlu Diziler Uygulama Örneği - 2</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a:p>
        </p:txBody>
      </p:sp>
      <p:pic>
        <p:nvPicPr>
          <p:cNvPr id="7" name="İçerik Yer Tutucusu 6">
            <a:extLst>
              <a:ext uri="{FF2B5EF4-FFF2-40B4-BE49-F238E27FC236}">
                <a16:creationId xmlns:a16="http://schemas.microsoft.com/office/drawing/2014/main" id="{2C298B95-693E-4926-8255-5B9992729FE4}"/>
              </a:ext>
            </a:extLst>
          </p:cNvPr>
          <p:cNvPicPr>
            <a:picLocks noGrp="1" noChangeAspect="1"/>
          </p:cNvPicPr>
          <p:nvPr>
            <p:ph idx="1"/>
          </p:nvPr>
        </p:nvPicPr>
        <p:blipFill rotWithShape="1">
          <a:blip r:embed="rId2"/>
          <a:srcRect r="12586"/>
          <a:stretch/>
        </p:blipFill>
        <p:spPr>
          <a:xfrm>
            <a:off x="2696066" y="1667320"/>
            <a:ext cx="8342721" cy="5061602"/>
          </a:xfrm>
        </p:spPr>
      </p:pic>
    </p:spTree>
    <p:extLst>
      <p:ext uri="{BB962C8B-B14F-4D97-AF65-F5344CB8AC3E}">
        <p14:creationId xmlns:p14="http://schemas.microsoft.com/office/powerpoint/2010/main" val="129174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Tek Boyutlu Diziler Uygulama Örneği – 3</a:t>
            </a:r>
            <a:br>
              <a:rPr lang="tr-TR"/>
            </a:br>
            <a:r>
              <a:rPr lang="tr-TR"/>
              <a:t>(For - each loop)</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a:p>
        </p:txBody>
      </p:sp>
      <p:pic>
        <p:nvPicPr>
          <p:cNvPr id="7" name="İçerik Yer Tutucusu 6">
            <a:extLst>
              <a:ext uri="{FF2B5EF4-FFF2-40B4-BE49-F238E27FC236}">
                <a16:creationId xmlns:a16="http://schemas.microsoft.com/office/drawing/2014/main" id="{2C298B95-693E-4926-8255-5B9992729FE4}"/>
              </a:ext>
            </a:extLst>
          </p:cNvPr>
          <p:cNvPicPr>
            <a:picLocks noGrp="1" noChangeAspect="1"/>
          </p:cNvPicPr>
          <p:nvPr>
            <p:ph idx="1"/>
          </p:nvPr>
        </p:nvPicPr>
        <p:blipFill>
          <a:blip r:embed="rId2"/>
          <a:srcRect/>
          <a:stretch/>
        </p:blipFill>
        <p:spPr>
          <a:xfrm>
            <a:off x="2502294" y="2665189"/>
            <a:ext cx="9178902" cy="2380748"/>
          </a:xfrm>
        </p:spPr>
      </p:pic>
    </p:spTree>
    <p:extLst>
      <p:ext uri="{BB962C8B-B14F-4D97-AF65-F5344CB8AC3E}">
        <p14:creationId xmlns:p14="http://schemas.microsoft.com/office/powerpoint/2010/main" val="389638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974365" y="345706"/>
            <a:ext cx="8911687" cy="1280890"/>
          </a:xfrm>
        </p:spPr>
        <p:txBody>
          <a:bodyPr>
            <a:normAutofit fontScale="90000"/>
          </a:bodyPr>
          <a:lstStyle/>
          <a:p>
            <a:r>
              <a:rPr lang="tr-TR"/>
              <a:t>Tek Boyutlu Diziler Uygulama Örneği – 4</a:t>
            </a:r>
            <a:br>
              <a:rPr lang="tr-TR"/>
            </a:br>
            <a:r>
              <a:rPr lang="tr-TR"/>
              <a:t>( IntStream.range() )</a:t>
            </a:r>
            <a:r>
              <a:rPr lang="tr-TR" b="1" i="0">
                <a:solidFill>
                  <a:srgbClr val="303030"/>
                </a:solidFill>
                <a:effectLst/>
                <a:latin typeface="Nunito"/>
              </a:rPr>
              <a:t/>
            </a:r>
            <a:br>
              <a:rPr lang="tr-TR" b="1" i="0">
                <a:solidFill>
                  <a:srgbClr val="303030"/>
                </a:solidFill>
                <a:effectLst/>
                <a:latin typeface="Nunito"/>
              </a:rPr>
            </a:br>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a:p>
        </p:txBody>
      </p:sp>
      <p:sp>
        <p:nvSpPr>
          <p:cNvPr id="8" name="İçerik Yer Tutucusu 7">
            <a:extLst>
              <a:ext uri="{FF2B5EF4-FFF2-40B4-BE49-F238E27FC236}">
                <a16:creationId xmlns:a16="http://schemas.microsoft.com/office/drawing/2014/main" id="{FC2683FD-7CD3-42E2-9173-70B034D26081}"/>
              </a:ext>
            </a:extLst>
          </p:cNvPr>
          <p:cNvSpPr>
            <a:spLocks noGrp="1"/>
          </p:cNvSpPr>
          <p:nvPr>
            <p:ph idx="1"/>
          </p:nvPr>
        </p:nvSpPr>
        <p:spPr>
          <a:xfrm>
            <a:off x="1627463" y="1905000"/>
            <a:ext cx="9169167" cy="4509561"/>
          </a:xfrm>
        </p:spPr>
        <p:txBody>
          <a:bodyPr>
            <a:normAutofit lnSpcReduction="10000"/>
          </a:bodyPr>
          <a:lstStyle/>
          <a:p>
            <a:r>
              <a:rPr lang="tr-TR"/>
              <a:t>  Bir tamsayı dizisi bildiriyor ve başlatıyorsanız, </a:t>
            </a:r>
            <a:r>
              <a:rPr lang="tr-TR" err="1">
                <a:highlight>
                  <a:srgbClr val="C0C0C0"/>
                </a:highlight>
              </a:rPr>
              <a:t>IntStream</a:t>
            </a:r>
            <a:r>
              <a:rPr lang="tr-TR"/>
              <a:t> Java arabirimini kullanmayı tercih edebilirsiniz:</a:t>
            </a:r>
          </a:p>
          <a:p>
            <a:endParaRPr lang="tr-TR"/>
          </a:p>
          <a:p>
            <a:endParaRPr lang="tr-TR"/>
          </a:p>
          <a:p>
            <a:r>
              <a:rPr lang="tr-TR"/>
              <a:t>Yukarıdaki kod, 1'den 10'a kadar sayıları içeren on tam sayılık bir dizi oluşturur:</a:t>
            </a:r>
          </a:p>
          <a:p>
            <a:endParaRPr lang="tr-TR"/>
          </a:p>
          <a:p>
            <a:endParaRPr lang="tr-TR">
              <a:highlight>
                <a:srgbClr val="C0C0C0"/>
              </a:highlight>
            </a:endParaRPr>
          </a:p>
          <a:p>
            <a:r>
              <a:rPr lang="tr-TR" err="1">
                <a:highlight>
                  <a:srgbClr val="C0C0C0"/>
                </a:highlight>
              </a:rPr>
              <a:t>IntStream</a:t>
            </a:r>
            <a:r>
              <a:rPr lang="tr-TR"/>
              <a:t> arabirimi, dizimizin başlangıcını ve sonunu parametre olarak alan bir range () yöntemine sahiptir. İlk parametrenin dahil edilmediğini unutmayın.</a:t>
            </a:r>
          </a:p>
          <a:p>
            <a:r>
              <a:rPr lang="tr-TR"/>
              <a:t>Daha sonra, onu bir diziye dönüştürmek için </a:t>
            </a:r>
            <a:r>
              <a:rPr lang="tr-TR" err="1">
                <a:highlight>
                  <a:srgbClr val="C0C0C0"/>
                </a:highlight>
              </a:rPr>
              <a:t>toArray</a:t>
            </a:r>
            <a:r>
              <a:rPr lang="tr-TR">
                <a:highlight>
                  <a:srgbClr val="C0C0C0"/>
                </a:highlight>
              </a:rPr>
              <a:t>()</a:t>
            </a:r>
            <a:r>
              <a:rPr lang="tr-TR"/>
              <a:t>  yöntemini kullanırız.</a:t>
            </a:r>
          </a:p>
          <a:p>
            <a:r>
              <a:rPr lang="tr-TR"/>
              <a:t>Not: </a:t>
            </a:r>
            <a:r>
              <a:rPr lang="tr-TR" err="1">
                <a:highlight>
                  <a:srgbClr val="C0C0C0"/>
                </a:highlight>
              </a:rPr>
              <a:t>IntStream</a:t>
            </a:r>
            <a:r>
              <a:rPr lang="tr-TR"/>
              <a:t>, aralıklar oluşturmak için kullanılabilecek birkaç sınıftan yalnızca biridir. Bunun yerine bu örneklerden herhangi birinde bir </a:t>
            </a:r>
            <a:r>
              <a:rPr lang="tr-TR" err="1">
                <a:highlight>
                  <a:srgbClr val="C0C0C0"/>
                </a:highlight>
              </a:rPr>
              <a:t>DoubleStream</a:t>
            </a:r>
            <a:r>
              <a:rPr lang="tr-TR"/>
              <a:t> veya </a:t>
            </a:r>
            <a:r>
              <a:rPr lang="tr-TR" err="1">
                <a:highlight>
                  <a:srgbClr val="C0C0C0"/>
                </a:highlight>
              </a:rPr>
              <a:t>LongStream</a:t>
            </a:r>
            <a:r>
              <a:rPr lang="tr-TR">
                <a:highlight>
                  <a:srgbClr val="C0C0C0"/>
                </a:highlight>
              </a:rPr>
              <a:t> </a:t>
            </a:r>
            <a:r>
              <a:rPr lang="tr-TR"/>
              <a:t>de kullanabilirsiniz.</a:t>
            </a:r>
          </a:p>
        </p:txBody>
      </p:sp>
      <p:pic>
        <p:nvPicPr>
          <p:cNvPr id="10" name="Resim 9">
            <a:extLst>
              <a:ext uri="{FF2B5EF4-FFF2-40B4-BE49-F238E27FC236}">
                <a16:creationId xmlns:a16="http://schemas.microsoft.com/office/drawing/2014/main" id="{F88C1390-0922-4681-B18E-847A130B17AE}"/>
              </a:ext>
            </a:extLst>
          </p:cNvPr>
          <p:cNvPicPr>
            <a:picLocks noChangeAspect="1"/>
          </p:cNvPicPr>
          <p:nvPr/>
        </p:nvPicPr>
        <p:blipFill rotWithShape="1">
          <a:blip r:embed="rId2"/>
          <a:srcRect t="11799" r="41534"/>
          <a:stretch/>
        </p:blipFill>
        <p:spPr>
          <a:xfrm>
            <a:off x="1974365" y="2629081"/>
            <a:ext cx="8122395" cy="556809"/>
          </a:xfrm>
          <a:prstGeom prst="rect">
            <a:avLst/>
          </a:prstGeom>
        </p:spPr>
      </p:pic>
      <p:pic>
        <p:nvPicPr>
          <p:cNvPr id="12" name="Resim 11">
            <a:extLst>
              <a:ext uri="{FF2B5EF4-FFF2-40B4-BE49-F238E27FC236}">
                <a16:creationId xmlns:a16="http://schemas.microsoft.com/office/drawing/2014/main" id="{DC20B427-84EF-4FDF-9E1F-8B6B7959608F}"/>
              </a:ext>
            </a:extLst>
          </p:cNvPr>
          <p:cNvPicPr>
            <a:picLocks noChangeAspect="1"/>
          </p:cNvPicPr>
          <p:nvPr/>
        </p:nvPicPr>
        <p:blipFill rotWithShape="1">
          <a:blip r:embed="rId3"/>
          <a:srcRect r="31894" b="-26991"/>
          <a:stretch/>
        </p:blipFill>
        <p:spPr>
          <a:xfrm>
            <a:off x="1974365" y="3780300"/>
            <a:ext cx="8122395" cy="556809"/>
          </a:xfrm>
          <a:prstGeom prst="rect">
            <a:avLst/>
          </a:prstGeom>
        </p:spPr>
      </p:pic>
    </p:spTree>
    <p:extLst>
      <p:ext uri="{BB962C8B-B14F-4D97-AF65-F5344CB8AC3E}">
        <p14:creationId xmlns:p14="http://schemas.microsoft.com/office/powerpoint/2010/main" val="378401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232038" y="615474"/>
            <a:ext cx="9143433" cy="709740"/>
          </a:xfrm>
        </p:spPr>
        <p:txBody>
          <a:bodyPr>
            <a:normAutofit fontScale="90000"/>
          </a:bodyPr>
          <a:lstStyle/>
          <a:p>
            <a:r>
              <a:rPr lang="tr-TR"/>
              <a:t>Diziyi Java'da Bir Yönteme(Metoda) Geçirme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a:p>
        </p:txBody>
      </p:sp>
      <p:pic>
        <p:nvPicPr>
          <p:cNvPr id="5" name="İçerik Yer Tutucusu 4" descr="metin içeren bir resim&#10;&#10;Açıklama otomatik olarak oluşturuldu">
            <a:extLst>
              <a:ext uri="{FF2B5EF4-FFF2-40B4-BE49-F238E27FC236}">
                <a16:creationId xmlns:a16="http://schemas.microsoft.com/office/drawing/2014/main" id="{558A6AD2-0B0E-4ACC-8175-B2ACA66EE4B3}"/>
              </a:ext>
            </a:extLst>
          </p:cNvPr>
          <p:cNvPicPr>
            <a:picLocks noGrp="1" noChangeAspect="1"/>
          </p:cNvPicPr>
          <p:nvPr>
            <p:ph idx="1"/>
          </p:nvPr>
        </p:nvPicPr>
        <p:blipFill>
          <a:blip r:embed="rId2"/>
          <a:stretch>
            <a:fillRect/>
          </a:stretch>
        </p:blipFill>
        <p:spPr>
          <a:xfrm>
            <a:off x="2232039" y="1695995"/>
            <a:ext cx="9143433" cy="5103282"/>
          </a:xfrm>
        </p:spPr>
      </p:pic>
    </p:spTree>
    <p:extLst>
      <p:ext uri="{BB962C8B-B14F-4D97-AF65-F5344CB8AC3E}">
        <p14:creationId xmlns:p14="http://schemas.microsoft.com/office/powerpoint/2010/main" val="401474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94576" y="708000"/>
            <a:ext cx="10318459" cy="743295"/>
          </a:xfrm>
        </p:spPr>
        <p:txBody>
          <a:bodyPr>
            <a:normAutofit fontScale="90000"/>
          </a:bodyPr>
          <a:lstStyle/>
          <a:p>
            <a:r>
              <a:rPr lang="tr-TR"/>
              <a:t>Diziyi Java'da Bir Yönteme(Metoda) Geçirme</a:t>
            </a:r>
            <a:br>
              <a:rPr lang="tr-TR"/>
            </a:br>
            <a:r>
              <a:rPr lang="tr-TR"/>
              <a:t/>
            </a:r>
            <a:br>
              <a:rPr lang="tr-TR"/>
            </a:br>
            <a:r>
              <a:rPr lang="tr-TR"/>
              <a:t>a)</a:t>
            </a:r>
            <a:r>
              <a:rPr lang="en-US"/>
              <a:t> Geri </a:t>
            </a:r>
            <a:r>
              <a:rPr lang="tr-TR"/>
              <a:t>Döndürülecek</a:t>
            </a:r>
            <a:r>
              <a:rPr lang="en-US"/>
              <a:t> </a:t>
            </a:r>
            <a:r>
              <a:rPr lang="en-US" err="1"/>
              <a:t>Değer</a:t>
            </a:r>
            <a:r>
              <a:rPr lang="en-US"/>
              <a:t> Dizi </a:t>
            </a:r>
            <a:r>
              <a:rPr lang="en-US" err="1"/>
              <a:t>Değilse</a:t>
            </a:r>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94576" y="2722722"/>
            <a:ext cx="9354963" cy="3132794"/>
          </a:xfrm>
        </p:spPr>
        <p:txBody>
          <a:bodyPr>
            <a:normAutofit/>
          </a:bodyPr>
          <a:lstStyle/>
          <a:p>
            <a:pPr algn="just"/>
            <a:r>
              <a:rPr lang="en-US"/>
              <a:t> Geri </a:t>
            </a:r>
            <a:r>
              <a:rPr lang="en-US" err="1"/>
              <a:t>Döndürülecek</a:t>
            </a:r>
            <a:r>
              <a:rPr lang="en-US"/>
              <a:t> </a:t>
            </a:r>
            <a:r>
              <a:rPr lang="en-US" err="1"/>
              <a:t>Değer</a:t>
            </a:r>
            <a:r>
              <a:rPr lang="en-US"/>
              <a:t> Dizi </a:t>
            </a:r>
            <a:r>
              <a:rPr lang="en-US" err="1"/>
              <a:t>Değil</a:t>
            </a:r>
            <a:r>
              <a:rPr lang="en-US"/>
              <a:t> </a:t>
            </a:r>
            <a:r>
              <a:rPr lang="en-US" err="1"/>
              <a:t>ise</a:t>
            </a:r>
            <a:r>
              <a:rPr lang="tr-TR"/>
              <a:t>;</a:t>
            </a:r>
            <a:endParaRPr lang="en-US"/>
          </a:p>
          <a:p>
            <a:pPr algn="just"/>
            <a:r>
              <a:rPr lang="en-US" err="1"/>
              <a:t>Eğer</a:t>
            </a:r>
            <a:r>
              <a:rPr lang="en-US"/>
              <a:t> main </a:t>
            </a:r>
            <a:r>
              <a:rPr lang="en-US" err="1"/>
              <a:t>içinden</a:t>
            </a:r>
            <a:r>
              <a:rPr lang="en-US"/>
              <a:t> </a:t>
            </a:r>
            <a:r>
              <a:rPr lang="en-US" err="1"/>
              <a:t>gönderilmiş</a:t>
            </a:r>
            <a:r>
              <a:rPr lang="en-US"/>
              <a:t> </a:t>
            </a:r>
            <a:r>
              <a:rPr lang="en-US" err="1"/>
              <a:t>bir</a:t>
            </a:r>
            <a:r>
              <a:rPr lang="en-US"/>
              <a:t> </a:t>
            </a:r>
            <a:r>
              <a:rPr lang="en-US" err="1"/>
              <a:t>diziyi</a:t>
            </a:r>
            <a:r>
              <a:rPr lang="en-US"/>
              <a:t> </a:t>
            </a:r>
            <a:r>
              <a:rPr lang="en-US" err="1"/>
              <a:t>metodumuz</a:t>
            </a:r>
            <a:r>
              <a:rPr lang="en-US"/>
              <a:t> </a:t>
            </a:r>
            <a:r>
              <a:rPr lang="en-US" err="1"/>
              <a:t>içinde</a:t>
            </a:r>
            <a:r>
              <a:rPr lang="en-US"/>
              <a:t> </a:t>
            </a:r>
            <a:r>
              <a:rPr lang="en-US" err="1"/>
              <a:t>kullanıp</a:t>
            </a:r>
            <a:r>
              <a:rPr lang="en-US"/>
              <a:t> </a:t>
            </a:r>
            <a:r>
              <a:rPr lang="en-US" err="1"/>
              <a:t>geriye</a:t>
            </a:r>
            <a:r>
              <a:rPr lang="en-US"/>
              <a:t> </a:t>
            </a:r>
            <a:r>
              <a:rPr lang="en-US" err="1"/>
              <a:t>döndürürken</a:t>
            </a:r>
            <a:r>
              <a:rPr lang="en-US"/>
              <a:t> </a:t>
            </a:r>
            <a:r>
              <a:rPr lang="en-US" err="1"/>
              <a:t>yalnızca</a:t>
            </a:r>
            <a:r>
              <a:rPr lang="en-US"/>
              <a:t> </a:t>
            </a:r>
            <a:r>
              <a:rPr lang="en-US" err="1"/>
              <a:t>bir</a:t>
            </a:r>
            <a:r>
              <a:rPr lang="en-US"/>
              <a:t> </a:t>
            </a:r>
            <a:r>
              <a:rPr lang="en-US" err="1"/>
              <a:t>değişken</a:t>
            </a:r>
            <a:r>
              <a:rPr lang="en-US"/>
              <a:t> </a:t>
            </a:r>
            <a:r>
              <a:rPr lang="en-US" err="1"/>
              <a:t>ile</a:t>
            </a:r>
            <a:r>
              <a:rPr lang="en-US"/>
              <a:t> </a:t>
            </a:r>
            <a:r>
              <a:rPr lang="en-US" err="1"/>
              <a:t>aktarmamız</a:t>
            </a:r>
            <a:r>
              <a:rPr lang="en-US"/>
              <a:t> </a:t>
            </a:r>
            <a:r>
              <a:rPr lang="en-US" err="1"/>
              <a:t>gerekiyorsa</a:t>
            </a:r>
            <a:r>
              <a:rPr lang="en-US"/>
              <a:t> </a:t>
            </a:r>
            <a:r>
              <a:rPr lang="en-US" err="1"/>
              <a:t>bu</a:t>
            </a:r>
            <a:r>
              <a:rPr lang="en-US"/>
              <a:t> </a:t>
            </a:r>
            <a:r>
              <a:rPr lang="en-US" err="1"/>
              <a:t>yöntemi</a:t>
            </a:r>
            <a:r>
              <a:rPr lang="en-US"/>
              <a:t> </a:t>
            </a:r>
            <a:r>
              <a:rPr lang="en-US" err="1"/>
              <a:t>tercih</a:t>
            </a:r>
            <a:r>
              <a:rPr lang="en-US"/>
              <a:t> </a:t>
            </a:r>
            <a:r>
              <a:rPr lang="en-US" err="1"/>
              <a:t>ederiz</a:t>
            </a:r>
            <a:r>
              <a:rPr lang="en-US"/>
              <a:t>. </a:t>
            </a:r>
            <a:r>
              <a:rPr lang="en-US" err="1"/>
              <a:t>Örnek</a:t>
            </a:r>
            <a:r>
              <a:rPr lang="en-US"/>
              <a:t> </a:t>
            </a:r>
            <a:r>
              <a:rPr lang="en-US" err="1"/>
              <a:t>ile</a:t>
            </a:r>
            <a:r>
              <a:rPr lang="en-US"/>
              <a:t> </a:t>
            </a:r>
            <a:r>
              <a:rPr lang="en-US" err="1"/>
              <a:t>daha</a:t>
            </a:r>
            <a:r>
              <a:rPr lang="en-US"/>
              <a:t> </a:t>
            </a:r>
            <a:r>
              <a:rPr lang="en-US" err="1"/>
              <a:t>iyi</a:t>
            </a:r>
            <a:r>
              <a:rPr lang="en-US"/>
              <a:t> </a:t>
            </a:r>
            <a:r>
              <a:rPr lang="en-US" err="1"/>
              <a:t>pekişecektir</a:t>
            </a:r>
            <a:r>
              <a:rPr lang="en-US"/>
              <a:t>;</a:t>
            </a:r>
          </a:p>
          <a:p>
            <a:pPr algn="just"/>
            <a:r>
              <a:rPr lang="en-US"/>
              <a:t>Kullanı</a:t>
            </a:r>
            <a:r>
              <a:rPr lang="tr-TR"/>
              <a:t>cın</a:t>
            </a:r>
            <a:r>
              <a:rPr lang="en-US"/>
              <a:t>ın </a:t>
            </a:r>
            <a:r>
              <a:rPr lang="en-US" err="1"/>
              <a:t>ders</a:t>
            </a:r>
            <a:r>
              <a:rPr lang="en-US"/>
              <a:t> </a:t>
            </a:r>
            <a:r>
              <a:rPr lang="en-US" err="1"/>
              <a:t>notlarını</a:t>
            </a:r>
            <a:r>
              <a:rPr lang="en-US"/>
              <a:t> </a:t>
            </a:r>
            <a:r>
              <a:rPr lang="en-US" err="1"/>
              <a:t>bir</a:t>
            </a:r>
            <a:r>
              <a:rPr lang="en-US"/>
              <a:t> dizi </a:t>
            </a:r>
            <a:r>
              <a:rPr lang="en-US" err="1"/>
              <a:t>içinde</a:t>
            </a:r>
            <a:r>
              <a:rPr lang="en-US"/>
              <a:t> </a:t>
            </a:r>
            <a:r>
              <a:rPr lang="en-US" err="1"/>
              <a:t>sakladığını</a:t>
            </a:r>
            <a:r>
              <a:rPr lang="en-US"/>
              <a:t> </a:t>
            </a:r>
            <a:r>
              <a:rPr lang="en-US" err="1"/>
              <a:t>varsayalım</a:t>
            </a:r>
            <a:r>
              <a:rPr lang="en-US"/>
              <a:t>. Bu </a:t>
            </a:r>
            <a:r>
              <a:rPr lang="en-US" err="1"/>
              <a:t>ders</a:t>
            </a:r>
            <a:r>
              <a:rPr lang="en-US"/>
              <a:t> </a:t>
            </a:r>
            <a:r>
              <a:rPr lang="en-US" err="1"/>
              <a:t>notlarının</a:t>
            </a:r>
            <a:r>
              <a:rPr lang="en-US"/>
              <a:t> </a:t>
            </a:r>
            <a:r>
              <a:rPr lang="en-US" err="1"/>
              <a:t>ortalamasını</a:t>
            </a:r>
            <a:r>
              <a:rPr lang="en-US"/>
              <a:t> </a:t>
            </a:r>
            <a:r>
              <a:rPr lang="en-US" err="1"/>
              <a:t>hesaplayan</a:t>
            </a:r>
            <a:r>
              <a:rPr lang="en-US"/>
              <a:t> </a:t>
            </a:r>
            <a:r>
              <a:rPr lang="en-US" err="1"/>
              <a:t>bir</a:t>
            </a:r>
            <a:r>
              <a:rPr lang="en-US"/>
              <a:t> </a:t>
            </a:r>
            <a:r>
              <a:rPr lang="en-US" err="1"/>
              <a:t>metot</a:t>
            </a:r>
            <a:r>
              <a:rPr lang="en-US"/>
              <a:t> </a:t>
            </a:r>
            <a:r>
              <a:rPr lang="en-US" err="1"/>
              <a:t>yazmamız</a:t>
            </a:r>
            <a:r>
              <a:rPr lang="en-US"/>
              <a:t> </a:t>
            </a:r>
            <a:r>
              <a:rPr lang="en-US" err="1"/>
              <a:t>gerekiyor</a:t>
            </a:r>
            <a:r>
              <a:rPr lang="en-US"/>
              <a:t>. </a:t>
            </a:r>
            <a:r>
              <a:rPr lang="en-US" err="1"/>
              <a:t>Dolayısıyla</a:t>
            </a:r>
            <a:r>
              <a:rPr lang="en-US"/>
              <a:t> </a:t>
            </a:r>
            <a:r>
              <a:rPr lang="en-US" err="1"/>
              <a:t>metodun</a:t>
            </a:r>
            <a:r>
              <a:rPr lang="en-US"/>
              <a:t> </a:t>
            </a:r>
            <a:r>
              <a:rPr lang="en-US" err="1"/>
              <a:t>geri</a:t>
            </a:r>
            <a:r>
              <a:rPr lang="en-US"/>
              <a:t> </a:t>
            </a:r>
            <a:r>
              <a:rPr lang="en-US" err="1"/>
              <a:t>döndüreceği</a:t>
            </a:r>
            <a:r>
              <a:rPr lang="en-US"/>
              <a:t> </a:t>
            </a:r>
            <a:r>
              <a:rPr lang="en-US" err="1"/>
              <a:t>değer</a:t>
            </a:r>
            <a:r>
              <a:rPr lang="en-US"/>
              <a:t> </a:t>
            </a:r>
            <a:r>
              <a:rPr lang="en-US" err="1"/>
              <a:t>yalnızca</a:t>
            </a:r>
            <a:r>
              <a:rPr lang="en-US"/>
              <a:t> </a:t>
            </a:r>
            <a:r>
              <a:rPr lang="en-US" err="1"/>
              <a:t>bir</a:t>
            </a:r>
            <a:r>
              <a:rPr lang="en-US"/>
              <a:t> </a:t>
            </a:r>
            <a:r>
              <a:rPr lang="en-US" err="1"/>
              <a:t>sayıdan</a:t>
            </a:r>
            <a:r>
              <a:rPr lang="en-US"/>
              <a:t> </a:t>
            </a:r>
            <a:r>
              <a:rPr lang="en-US" err="1"/>
              <a:t>ibaret</a:t>
            </a:r>
            <a:r>
              <a:rPr lang="en-US"/>
              <a:t> </a:t>
            </a:r>
            <a:r>
              <a:rPr lang="en-US" err="1"/>
              <a:t>olacaktır</a:t>
            </a:r>
            <a:r>
              <a:rPr lang="en-US"/>
              <a:t>. </a:t>
            </a:r>
            <a:r>
              <a:rPr lang="en-US" err="1"/>
              <a:t>Yani</a:t>
            </a:r>
            <a:r>
              <a:rPr lang="en-US"/>
              <a:t> </a:t>
            </a:r>
            <a:r>
              <a:rPr lang="en-US" err="1"/>
              <a:t>diziyi</a:t>
            </a:r>
            <a:r>
              <a:rPr lang="en-US"/>
              <a:t> </a:t>
            </a:r>
            <a:r>
              <a:rPr lang="en-US" err="1"/>
              <a:t>tekrar</a:t>
            </a:r>
            <a:r>
              <a:rPr lang="en-US"/>
              <a:t> </a:t>
            </a:r>
            <a:r>
              <a:rPr lang="en-US" err="1"/>
              <a:t>geriye</a:t>
            </a:r>
            <a:r>
              <a:rPr lang="en-US"/>
              <a:t> </a:t>
            </a:r>
            <a:r>
              <a:rPr lang="en-US" err="1"/>
              <a:t>döndürmesine</a:t>
            </a:r>
            <a:r>
              <a:rPr lang="en-US"/>
              <a:t> </a:t>
            </a:r>
            <a:r>
              <a:rPr lang="en-US" err="1"/>
              <a:t>gerek</a:t>
            </a:r>
            <a:r>
              <a:rPr lang="en-US"/>
              <a:t> yok!</a:t>
            </a:r>
          </a:p>
        </p:txBody>
      </p:sp>
    </p:spTree>
    <p:extLst>
      <p:ext uri="{BB962C8B-B14F-4D97-AF65-F5344CB8AC3E}">
        <p14:creationId xmlns:p14="http://schemas.microsoft.com/office/powerpoint/2010/main" val="530251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921806" y="196271"/>
            <a:ext cx="9738382" cy="1280890"/>
          </a:xfrm>
        </p:spPr>
        <p:txBody>
          <a:bodyPr>
            <a:normAutofit/>
          </a:bodyPr>
          <a:lstStyle/>
          <a:p>
            <a:r>
              <a:rPr lang="tr-TR"/>
              <a:t>a)</a:t>
            </a:r>
            <a:r>
              <a:rPr lang="en-US"/>
              <a:t> Geri </a:t>
            </a:r>
            <a:r>
              <a:rPr lang="tr-TR"/>
              <a:t>Döndürülecek</a:t>
            </a:r>
            <a:r>
              <a:rPr lang="en-US"/>
              <a:t> </a:t>
            </a:r>
            <a:r>
              <a:rPr lang="tr-TR"/>
              <a:t>Değer</a:t>
            </a:r>
            <a:r>
              <a:rPr lang="en-US"/>
              <a:t> Dizi </a:t>
            </a:r>
            <a:r>
              <a:rPr lang="tr-TR"/>
              <a:t>Değilse</a:t>
            </a:r>
            <a:r>
              <a:rPr lang="en-US"/>
              <a:t> </a:t>
            </a:r>
            <a:r>
              <a:rPr lang="tr-TR"/>
              <a:t>Uygulama Örneği -1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a:p>
        </p:txBody>
      </p:sp>
      <p:pic>
        <p:nvPicPr>
          <p:cNvPr id="6" name="İçerik Yer Tutucusu 5" descr="metin içeren bir resim&#10;&#10;Açıklama otomatik olarak oluşturuldu">
            <a:extLst>
              <a:ext uri="{FF2B5EF4-FFF2-40B4-BE49-F238E27FC236}">
                <a16:creationId xmlns:a16="http://schemas.microsoft.com/office/drawing/2014/main" id="{08DAD2EC-3874-4877-A159-3F21AEA79585}"/>
              </a:ext>
            </a:extLst>
          </p:cNvPr>
          <p:cNvPicPr>
            <a:picLocks noGrp="1" noChangeAspect="1"/>
          </p:cNvPicPr>
          <p:nvPr>
            <p:ph idx="1"/>
          </p:nvPr>
        </p:nvPicPr>
        <p:blipFill>
          <a:blip r:embed="rId2"/>
          <a:stretch>
            <a:fillRect/>
          </a:stretch>
        </p:blipFill>
        <p:spPr>
          <a:xfrm>
            <a:off x="1921806" y="1926337"/>
            <a:ext cx="9256133" cy="4830995"/>
          </a:xfrm>
        </p:spPr>
      </p:pic>
    </p:spTree>
    <p:extLst>
      <p:ext uri="{BB962C8B-B14F-4D97-AF65-F5344CB8AC3E}">
        <p14:creationId xmlns:p14="http://schemas.microsoft.com/office/powerpoint/2010/main" val="3150035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44867" y="234012"/>
            <a:ext cx="10318459" cy="1837790"/>
          </a:xfrm>
        </p:spPr>
        <p:txBody>
          <a:bodyPr>
            <a:normAutofit fontScale="90000"/>
          </a:bodyPr>
          <a:lstStyle/>
          <a:p>
            <a:r>
              <a:rPr lang="tr-TR"/>
              <a:t>Diziyi Java'da Bir Yönteme(Metoda) Geçirme</a:t>
            </a:r>
            <a:br>
              <a:rPr lang="tr-TR"/>
            </a:br>
            <a:r>
              <a:rPr lang="tr-TR"/>
              <a:t/>
            </a:r>
            <a:br>
              <a:rPr lang="tr-TR"/>
            </a:br>
            <a:r>
              <a:rPr lang="tr-TR"/>
              <a:t>b. Geri Döndürülecek Değer Dizi ise</a:t>
            </a:r>
            <a:br>
              <a:rPr lang="tr-TR"/>
            </a:br>
            <a:r>
              <a:rPr lang="tr-TR"/>
              <a:t/>
            </a:r>
            <a:br>
              <a:rPr lang="tr-TR"/>
            </a:br>
            <a:r>
              <a:rPr lang="tr-TR"/>
              <a:t/>
            </a:r>
            <a:br>
              <a:rPr lang="tr-TR"/>
            </a:br>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867" y="2722722"/>
            <a:ext cx="9354963" cy="3132794"/>
          </a:xfrm>
        </p:spPr>
        <p:txBody>
          <a:bodyPr>
            <a:normAutofit/>
          </a:bodyPr>
          <a:lstStyle/>
          <a:p>
            <a:pPr algn="just"/>
            <a:r>
              <a:rPr lang="en-US" noProof="1"/>
              <a:t>Eğer</a:t>
            </a:r>
            <a:r>
              <a:rPr lang="en-US"/>
              <a:t> main </a:t>
            </a:r>
            <a:r>
              <a:rPr lang="en-US" err="1"/>
              <a:t>içinden</a:t>
            </a:r>
            <a:r>
              <a:rPr lang="en-US"/>
              <a:t> </a:t>
            </a:r>
            <a:r>
              <a:rPr lang="en-US" err="1"/>
              <a:t>gönderilmiş</a:t>
            </a:r>
            <a:r>
              <a:rPr lang="en-US"/>
              <a:t> </a:t>
            </a:r>
            <a:r>
              <a:rPr lang="en-US" err="1"/>
              <a:t>bir</a:t>
            </a:r>
            <a:r>
              <a:rPr lang="en-US"/>
              <a:t> dizi </a:t>
            </a:r>
            <a:r>
              <a:rPr lang="en-US" err="1"/>
              <a:t>veya</a:t>
            </a:r>
            <a:r>
              <a:rPr lang="en-US"/>
              <a:t> </a:t>
            </a:r>
            <a:r>
              <a:rPr lang="en-US" err="1"/>
              <a:t>değişkene</a:t>
            </a:r>
            <a:r>
              <a:rPr lang="en-US"/>
              <a:t> </a:t>
            </a:r>
            <a:r>
              <a:rPr lang="en-US" err="1"/>
              <a:t>bağlı</a:t>
            </a:r>
            <a:r>
              <a:rPr lang="en-US"/>
              <a:t> </a:t>
            </a:r>
            <a:r>
              <a:rPr lang="en-US" err="1"/>
              <a:t>olarak</a:t>
            </a:r>
            <a:r>
              <a:rPr lang="en-US"/>
              <a:t> </a:t>
            </a:r>
            <a:r>
              <a:rPr lang="en-US" err="1"/>
              <a:t>geriye</a:t>
            </a:r>
            <a:r>
              <a:rPr lang="en-US"/>
              <a:t> </a:t>
            </a:r>
            <a:r>
              <a:rPr lang="en-US" err="1"/>
              <a:t>döndürmek</a:t>
            </a:r>
            <a:r>
              <a:rPr lang="en-US"/>
              <a:t> </a:t>
            </a:r>
            <a:r>
              <a:rPr lang="en-US" err="1"/>
              <a:t>istediğimiz</a:t>
            </a:r>
            <a:r>
              <a:rPr lang="en-US"/>
              <a:t> </a:t>
            </a:r>
            <a:r>
              <a:rPr lang="en-US" err="1"/>
              <a:t>değer</a:t>
            </a:r>
            <a:r>
              <a:rPr lang="en-US"/>
              <a:t> </a:t>
            </a:r>
            <a:r>
              <a:rPr lang="en-US" err="1"/>
              <a:t>bir</a:t>
            </a:r>
            <a:r>
              <a:rPr lang="en-US"/>
              <a:t> </a:t>
            </a:r>
            <a:r>
              <a:rPr lang="en-US" err="1"/>
              <a:t>diziyi</a:t>
            </a:r>
            <a:r>
              <a:rPr lang="en-US"/>
              <a:t> </a:t>
            </a:r>
            <a:r>
              <a:rPr lang="en-US" err="1"/>
              <a:t>temsil</a:t>
            </a:r>
            <a:r>
              <a:rPr lang="en-US"/>
              <a:t> </a:t>
            </a:r>
            <a:r>
              <a:rPr lang="en-US" err="1"/>
              <a:t>ediyor</a:t>
            </a:r>
            <a:r>
              <a:rPr lang="en-US"/>
              <a:t> </a:t>
            </a:r>
            <a:r>
              <a:rPr lang="en-US" err="1"/>
              <a:t>ise</a:t>
            </a:r>
            <a:r>
              <a:rPr lang="en-US"/>
              <a:t> </a:t>
            </a:r>
            <a:r>
              <a:rPr lang="en-US" err="1"/>
              <a:t>bu</a:t>
            </a:r>
            <a:r>
              <a:rPr lang="en-US"/>
              <a:t> </a:t>
            </a:r>
            <a:r>
              <a:rPr lang="en-US" err="1"/>
              <a:t>yöntemi</a:t>
            </a:r>
            <a:r>
              <a:rPr lang="en-US"/>
              <a:t> </a:t>
            </a:r>
            <a:r>
              <a:rPr lang="en-US" err="1"/>
              <a:t>tercih</a:t>
            </a:r>
            <a:r>
              <a:rPr lang="en-US"/>
              <a:t> </a:t>
            </a:r>
            <a:r>
              <a:rPr lang="en-US" err="1"/>
              <a:t>ederiz</a:t>
            </a:r>
            <a:r>
              <a:rPr lang="en-US"/>
              <a:t>.</a:t>
            </a:r>
          </a:p>
          <a:p>
            <a:pPr algn="just"/>
            <a:endParaRPr lang="tr-TR" noProof="1"/>
          </a:p>
          <a:p>
            <a:pPr algn="just"/>
            <a:r>
              <a:rPr lang="en-US" err="1"/>
              <a:t>Kullanıcı</a:t>
            </a:r>
            <a:r>
              <a:rPr lang="en-US"/>
              <a:t> </a:t>
            </a:r>
            <a:r>
              <a:rPr lang="en-US" err="1"/>
              <a:t>metoda</a:t>
            </a:r>
            <a:r>
              <a:rPr lang="en-US"/>
              <a:t> </a:t>
            </a:r>
            <a:r>
              <a:rPr lang="en-US" err="1"/>
              <a:t>bir</a:t>
            </a:r>
            <a:r>
              <a:rPr lang="en-US"/>
              <a:t> </a:t>
            </a:r>
            <a:r>
              <a:rPr lang="en-US" err="1"/>
              <a:t>sayı</a:t>
            </a:r>
            <a:r>
              <a:rPr lang="en-US"/>
              <a:t> </a:t>
            </a:r>
            <a:r>
              <a:rPr lang="en-US" err="1"/>
              <a:t>göndersin</a:t>
            </a:r>
            <a:r>
              <a:rPr lang="en-US"/>
              <a:t>. </a:t>
            </a:r>
            <a:r>
              <a:rPr lang="en-US" err="1"/>
              <a:t>Gönderilen</a:t>
            </a:r>
            <a:r>
              <a:rPr lang="en-US"/>
              <a:t> </a:t>
            </a:r>
            <a:r>
              <a:rPr lang="en-US" err="1"/>
              <a:t>sayıdan</a:t>
            </a:r>
            <a:r>
              <a:rPr lang="en-US"/>
              <a:t> </a:t>
            </a:r>
            <a:r>
              <a:rPr lang="en-US" err="1"/>
              <a:t>başlayarak</a:t>
            </a:r>
            <a:r>
              <a:rPr lang="en-US"/>
              <a:t> her </a:t>
            </a:r>
            <a:r>
              <a:rPr lang="en-US" err="1"/>
              <a:t>basamakta</a:t>
            </a:r>
            <a:r>
              <a:rPr lang="en-US"/>
              <a:t> +2 </a:t>
            </a:r>
            <a:r>
              <a:rPr lang="en-US" err="1"/>
              <a:t>arttırılsın</a:t>
            </a:r>
            <a:r>
              <a:rPr lang="en-US"/>
              <a:t> </a:t>
            </a:r>
            <a:r>
              <a:rPr lang="en-US" err="1"/>
              <a:t>ve</a:t>
            </a:r>
            <a:r>
              <a:rPr lang="en-US"/>
              <a:t> 100'e </a:t>
            </a:r>
            <a:r>
              <a:rPr lang="en-US" err="1"/>
              <a:t>kadar</a:t>
            </a:r>
            <a:r>
              <a:rPr lang="en-US"/>
              <a:t> </a:t>
            </a:r>
            <a:r>
              <a:rPr lang="en-US" err="1"/>
              <a:t>bir</a:t>
            </a:r>
            <a:r>
              <a:rPr lang="en-US"/>
              <a:t> </a:t>
            </a:r>
            <a:r>
              <a:rPr lang="en-US" err="1"/>
              <a:t>değer</a:t>
            </a:r>
            <a:r>
              <a:rPr lang="en-US"/>
              <a:t> </a:t>
            </a:r>
            <a:r>
              <a:rPr lang="en-US" err="1"/>
              <a:t>oluşturulup</a:t>
            </a:r>
            <a:r>
              <a:rPr lang="en-US"/>
              <a:t> </a:t>
            </a:r>
            <a:r>
              <a:rPr lang="en-US" err="1"/>
              <a:t>diziye</a:t>
            </a:r>
            <a:r>
              <a:rPr lang="en-US"/>
              <a:t> </a:t>
            </a:r>
            <a:r>
              <a:rPr lang="en-US" err="1"/>
              <a:t>kaydedilsin</a:t>
            </a:r>
            <a:r>
              <a:rPr lang="en-US"/>
              <a:t>. </a:t>
            </a:r>
            <a:r>
              <a:rPr lang="en-US" err="1"/>
              <a:t>Kaydedilen</a:t>
            </a:r>
            <a:r>
              <a:rPr lang="en-US"/>
              <a:t> dizi main </a:t>
            </a:r>
            <a:r>
              <a:rPr lang="en-US" err="1"/>
              <a:t>fonksiyonuna</a:t>
            </a:r>
            <a:r>
              <a:rPr lang="en-US"/>
              <a:t> </a:t>
            </a:r>
            <a:r>
              <a:rPr lang="en-US" err="1"/>
              <a:t>geri</a:t>
            </a:r>
            <a:r>
              <a:rPr lang="en-US"/>
              <a:t> </a:t>
            </a:r>
            <a:r>
              <a:rPr lang="en-US" err="1"/>
              <a:t>gönderilsin</a:t>
            </a:r>
            <a:r>
              <a:rPr lang="en-US"/>
              <a:t>. </a:t>
            </a:r>
            <a:r>
              <a:rPr lang="en-US" err="1"/>
              <a:t>Böyle</a:t>
            </a:r>
            <a:r>
              <a:rPr lang="en-US"/>
              <a:t> </a:t>
            </a:r>
            <a:r>
              <a:rPr lang="en-US" err="1"/>
              <a:t>bir</a:t>
            </a:r>
            <a:r>
              <a:rPr lang="en-US"/>
              <a:t> </a:t>
            </a:r>
            <a:r>
              <a:rPr lang="en-US" err="1"/>
              <a:t>uygulamayı</a:t>
            </a:r>
            <a:r>
              <a:rPr lang="en-US"/>
              <a:t> </a:t>
            </a:r>
            <a:r>
              <a:rPr lang="en-US" err="1"/>
              <a:t>yazarken</a:t>
            </a:r>
            <a:r>
              <a:rPr lang="en-US"/>
              <a:t> </a:t>
            </a:r>
            <a:r>
              <a:rPr lang="en-US" err="1"/>
              <a:t>geriye</a:t>
            </a:r>
            <a:r>
              <a:rPr lang="en-US"/>
              <a:t> </a:t>
            </a:r>
            <a:r>
              <a:rPr lang="en-US" err="1"/>
              <a:t>döndürelen</a:t>
            </a:r>
            <a:r>
              <a:rPr lang="en-US"/>
              <a:t> </a:t>
            </a:r>
            <a:r>
              <a:rPr lang="en-US" err="1"/>
              <a:t>değerin</a:t>
            </a:r>
            <a:r>
              <a:rPr lang="en-US"/>
              <a:t> </a:t>
            </a:r>
            <a:r>
              <a:rPr lang="en-US" err="1"/>
              <a:t>yine</a:t>
            </a:r>
            <a:r>
              <a:rPr lang="en-US"/>
              <a:t> </a:t>
            </a:r>
            <a:r>
              <a:rPr lang="en-US" err="1"/>
              <a:t>bir</a:t>
            </a:r>
            <a:r>
              <a:rPr lang="en-US"/>
              <a:t> dizi </a:t>
            </a:r>
            <a:r>
              <a:rPr lang="en-US" err="1"/>
              <a:t>olduğunu</a:t>
            </a:r>
            <a:r>
              <a:rPr lang="en-US"/>
              <a:t> </a:t>
            </a:r>
            <a:r>
              <a:rPr lang="en-US" err="1"/>
              <a:t>görüyoruz</a:t>
            </a:r>
            <a:r>
              <a:rPr lang="en-US"/>
              <a:t>. </a:t>
            </a:r>
          </a:p>
        </p:txBody>
      </p:sp>
    </p:spTree>
    <p:extLst>
      <p:ext uri="{BB962C8B-B14F-4D97-AF65-F5344CB8AC3E}">
        <p14:creationId xmlns:p14="http://schemas.microsoft.com/office/powerpoint/2010/main" val="287550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882807" y="147337"/>
            <a:ext cx="9014580" cy="1280890"/>
          </a:xfrm>
        </p:spPr>
        <p:txBody>
          <a:bodyPr>
            <a:normAutofit/>
          </a:bodyPr>
          <a:lstStyle/>
          <a:p>
            <a:r>
              <a:rPr lang="tr-TR"/>
              <a:t>b. Geri Döndürülecek Değer Dizi ise Uygulama Örneği -1</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a:p>
        </p:txBody>
      </p:sp>
      <p:pic>
        <p:nvPicPr>
          <p:cNvPr id="6" name="İçerik Yer Tutucusu 5" descr="metin içeren bir resim&#10;&#10;Açıklama otomatik olarak oluşturuldu">
            <a:extLst>
              <a:ext uri="{FF2B5EF4-FFF2-40B4-BE49-F238E27FC236}">
                <a16:creationId xmlns:a16="http://schemas.microsoft.com/office/drawing/2014/main" id="{8925B10A-A62D-4640-8A67-6678DF4C72C3}"/>
              </a:ext>
            </a:extLst>
          </p:cNvPr>
          <p:cNvPicPr>
            <a:picLocks noGrp="1" noChangeAspect="1"/>
          </p:cNvPicPr>
          <p:nvPr>
            <p:ph idx="1"/>
          </p:nvPr>
        </p:nvPicPr>
        <p:blipFill rotWithShape="1">
          <a:blip r:embed="rId2"/>
          <a:srcRect b="8482"/>
          <a:stretch/>
        </p:blipFill>
        <p:spPr>
          <a:xfrm>
            <a:off x="1882807" y="1711023"/>
            <a:ext cx="9014580" cy="4831180"/>
          </a:xfrm>
        </p:spPr>
      </p:pic>
    </p:spTree>
    <p:extLst>
      <p:ext uri="{BB962C8B-B14F-4D97-AF65-F5344CB8AC3E}">
        <p14:creationId xmlns:p14="http://schemas.microsoft.com/office/powerpoint/2010/main" val="52763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44867" y="234012"/>
            <a:ext cx="10318459" cy="1837790"/>
          </a:xfrm>
        </p:spPr>
        <p:txBody>
          <a:bodyPr>
            <a:normAutofit/>
          </a:bodyPr>
          <a:lstStyle/>
          <a:p>
            <a:r>
              <a:rPr lang="tr-TR"/>
              <a:t>b. Geri Döndürülecek Değer Dizi ise Uygulama Örneği -1(devam)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18</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867" y="1887523"/>
            <a:ext cx="9354963" cy="3967993"/>
          </a:xfrm>
        </p:spPr>
        <p:txBody>
          <a:bodyPr>
            <a:normAutofit/>
          </a:bodyPr>
          <a:lstStyle/>
          <a:p>
            <a:pPr algn="just"/>
            <a:r>
              <a:rPr lang="tr-TR"/>
              <a:t>K</a:t>
            </a:r>
            <a:r>
              <a:rPr lang="en-US"/>
              <a:t>od </a:t>
            </a:r>
            <a:r>
              <a:rPr lang="en-US" err="1"/>
              <a:t>yapımızda</a:t>
            </a:r>
            <a:r>
              <a:rPr lang="en-US"/>
              <a:t> </a:t>
            </a:r>
            <a:r>
              <a:rPr lang="en-US" err="1"/>
              <a:t>dikkat</a:t>
            </a:r>
            <a:r>
              <a:rPr lang="en-US"/>
              <a:t> </a:t>
            </a:r>
            <a:r>
              <a:rPr lang="en-US" err="1"/>
              <a:t>etmemiz</a:t>
            </a:r>
            <a:r>
              <a:rPr lang="en-US"/>
              <a:t> </a:t>
            </a:r>
            <a:r>
              <a:rPr lang="en-US" err="1"/>
              <a:t>gereken</a:t>
            </a:r>
            <a:r>
              <a:rPr lang="en-US"/>
              <a:t> ana </a:t>
            </a:r>
            <a:r>
              <a:rPr lang="en-US" err="1"/>
              <a:t>nokta</a:t>
            </a:r>
            <a:r>
              <a:rPr lang="en-US"/>
              <a:t> </a:t>
            </a:r>
            <a:r>
              <a:rPr lang="en-US" err="1">
                <a:highlight>
                  <a:srgbClr val="C0C0C0"/>
                </a:highlight>
              </a:rPr>
              <a:t>arttir</a:t>
            </a:r>
            <a:r>
              <a:rPr lang="en-US"/>
              <a:t> </a:t>
            </a:r>
            <a:r>
              <a:rPr lang="en-US" err="1"/>
              <a:t>metodunun</a:t>
            </a:r>
            <a:r>
              <a:rPr lang="en-US"/>
              <a:t> </a:t>
            </a:r>
            <a:r>
              <a:rPr lang="en-US" err="1"/>
              <a:t>oluşturulduğu</a:t>
            </a:r>
            <a:r>
              <a:rPr lang="en-US"/>
              <a:t> </a:t>
            </a:r>
            <a:r>
              <a:rPr lang="en-US" err="1"/>
              <a:t>alandır</a:t>
            </a:r>
            <a:r>
              <a:rPr lang="en-US"/>
              <a:t>:</a:t>
            </a:r>
          </a:p>
          <a:p>
            <a:pPr marL="0" indent="0" algn="just">
              <a:buNone/>
            </a:pPr>
            <a:r>
              <a:rPr lang="en-US">
                <a:highlight>
                  <a:srgbClr val="C0C0C0"/>
                </a:highlight>
              </a:rPr>
              <a:t>--&gt; public static int [ ] </a:t>
            </a:r>
            <a:r>
              <a:rPr lang="en-US" err="1">
                <a:highlight>
                  <a:srgbClr val="C0C0C0"/>
                </a:highlight>
              </a:rPr>
              <a:t>arttir</a:t>
            </a:r>
            <a:endParaRPr lang="en-US">
              <a:highlight>
                <a:srgbClr val="C0C0C0"/>
              </a:highlight>
            </a:endParaRPr>
          </a:p>
          <a:p>
            <a:pPr algn="just"/>
            <a:r>
              <a:rPr lang="en-US"/>
              <a:t>Bu </a:t>
            </a:r>
            <a:r>
              <a:rPr lang="en-US" err="1"/>
              <a:t>alan</a:t>
            </a:r>
            <a:r>
              <a:rPr lang="en-US"/>
              <a:t> </a:t>
            </a:r>
            <a:r>
              <a:rPr lang="en-US" err="1"/>
              <a:t>dışında</a:t>
            </a:r>
            <a:r>
              <a:rPr lang="en-US"/>
              <a:t> </a:t>
            </a:r>
            <a:r>
              <a:rPr lang="en-US" err="1"/>
              <a:t>kod</a:t>
            </a:r>
            <a:r>
              <a:rPr lang="en-US"/>
              <a:t> </a:t>
            </a:r>
            <a:r>
              <a:rPr lang="en-US" err="1"/>
              <a:t>içerisinde</a:t>
            </a:r>
            <a:r>
              <a:rPr lang="en-US"/>
              <a:t> </a:t>
            </a:r>
            <a:r>
              <a:rPr lang="en-US" err="1"/>
              <a:t>kullanılan</a:t>
            </a:r>
            <a:r>
              <a:rPr lang="en-US"/>
              <a:t> </a:t>
            </a:r>
            <a:r>
              <a:rPr lang="en-US" err="1"/>
              <a:t>ve</a:t>
            </a:r>
            <a:r>
              <a:rPr lang="en-US"/>
              <a:t> </a:t>
            </a:r>
            <a:r>
              <a:rPr lang="en-US" err="1"/>
              <a:t>daha</a:t>
            </a:r>
            <a:r>
              <a:rPr lang="en-US"/>
              <a:t> </a:t>
            </a:r>
            <a:r>
              <a:rPr lang="en-US" err="1"/>
              <a:t>önce</a:t>
            </a:r>
            <a:r>
              <a:rPr lang="en-US"/>
              <a:t> </a:t>
            </a:r>
            <a:r>
              <a:rPr lang="en-US" err="1"/>
              <a:t>görmediğimiz</a:t>
            </a:r>
            <a:r>
              <a:rPr lang="en-US"/>
              <a:t> for </a:t>
            </a:r>
            <a:r>
              <a:rPr lang="en-US" err="1"/>
              <a:t>döngüsünde</a:t>
            </a:r>
            <a:r>
              <a:rPr lang="en-US"/>
              <a:t> </a:t>
            </a:r>
            <a:r>
              <a:rPr lang="en-US" err="1"/>
              <a:t>iki</a:t>
            </a:r>
            <a:r>
              <a:rPr lang="en-US"/>
              <a:t> </a:t>
            </a:r>
            <a:r>
              <a:rPr lang="en-US" err="1"/>
              <a:t>değişkenin</a:t>
            </a:r>
            <a:r>
              <a:rPr lang="en-US"/>
              <a:t> </a:t>
            </a:r>
            <a:r>
              <a:rPr lang="en-US" err="1"/>
              <a:t>kullanımına</a:t>
            </a:r>
            <a:r>
              <a:rPr lang="en-US"/>
              <a:t> da </a:t>
            </a:r>
            <a:r>
              <a:rPr lang="en-US" err="1"/>
              <a:t>tanıklık</a:t>
            </a:r>
            <a:r>
              <a:rPr lang="en-US"/>
              <a:t> </a:t>
            </a:r>
            <a:r>
              <a:rPr lang="en-US" err="1"/>
              <a:t>ediyoruz</a:t>
            </a:r>
            <a:r>
              <a:rPr lang="en-US"/>
              <a:t>. </a:t>
            </a:r>
            <a:r>
              <a:rPr lang="en-US" err="1"/>
              <a:t>Birden</a:t>
            </a:r>
            <a:r>
              <a:rPr lang="en-US"/>
              <a:t> </a:t>
            </a:r>
            <a:r>
              <a:rPr lang="en-US" err="1"/>
              <a:t>fazla</a:t>
            </a:r>
            <a:r>
              <a:rPr lang="en-US"/>
              <a:t> </a:t>
            </a:r>
            <a:r>
              <a:rPr lang="en-US" err="1"/>
              <a:t>değişkeni</a:t>
            </a:r>
            <a:r>
              <a:rPr lang="en-US"/>
              <a:t> </a:t>
            </a:r>
            <a:r>
              <a:rPr lang="en-US" err="1"/>
              <a:t>aynı</a:t>
            </a:r>
            <a:r>
              <a:rPr lang="en-US"/>
              <a:t> for </a:t>
            </a:r>
            <a:r>
              <a:rPr lang="en-US" err="1"/>
              <a:t>döngüsü</a:t>
            </a:r>
            <a:r>
              <a:rPr lang="en-US"/>
              <a:t> </a:t>
            </a:r>
            <a:r>
              <a:rPr lang="en-US" err="1"/>
              <a:t>girdisinde</a:t>
            </a:r>
            <a:r>
              <a:rPr lang="en-US"/>
              <a:t> </a:t>
            </a:r>
            <a:r>
              <a:rPr lang="en-US" err="1"/>
              <a:t>kullanabiliriz</a:t>
            </a:r>
            <a:r>
              <a:rPr lang="en-US"/>
              <a:t>.</a:t>
            </a:r>
          </a:p>
          <a:p>
            <a:pPr algn="just"/>
            <a:endParaRPr lang="en-US"/>
          </a:p>
          <a:p>
            <a:pPr algn="just"/>
            <a:r>
              <a:rPr lang="en-US" err="1"/>
              <a:t>Ayrıca</a:t>
            </a:r>
            <a:r>
              <a:rPr lang="en-US"/>
              <a:t> </a:t>
            </a:r>
            <a:r>
              <a:rPr lang="en-US" err="1">
                <a:highlight>
                  <a:srgbClr val="C0C0C0"/>
                </a:highlight>
              </a:rPr>
              <a:t>elemanSayisi</a:t>
            </a:r>
            <a:r>
              <a:rPr lang="en-US"/>
              <a:t> </a:t>
            </a:r>
            <a:r>
              <a:rPr lang="en-US" err="1"/>
              <a:t>hesaplanırken</a:t>
            </a:r>
            <a:r>
              <a:rPr lang="en-US"/>
              <a:t> </a:t>
            </a:r>
            <a:r>
              <a:rPr lang="en-US" err="1"/>
              <a:t>gelen</a:t>
            </a:r>
            <a:r>
              <a:rPr lang="en-US"/>
              <a:t> </a:t>
            </a:r>
            <a:r>
              <a:rPr lang="en-US" err="1"/>
              <a:t>başlangıç</a:t>
            </a:r>
            <a:r>
              <a:rPr lang="en-US"/>
              <a:t> </a:t>
            </a:r>
            <a:r>
              <a:rPr lang="en-US" err="1"/>
              <a:t>değerinden</a:t>
            </a:r>
            <a:r>
              <a:rPr lang="en-US"/>
              <a:t> 100'e </a:t>
            </a:r>
            <a:r>
              <a:rPr lang="en-US" err="1"/>
              <a:t>kadar</a:t>
            </a:r>
            <a:r>
              <a:rPr lang="en-US"/>
              <a:t> </a:t>
            </a:r>
            <a:r>
              <a:rPr lang="en-US" err="1"/>
              <a:t>gidileceği</a:t>
            </a:r>
            <a:r>
              <a:rPr lang="en-US"/>
              <a:t> </a:t>
            </a:r>
            <a:r>
              <a:rPr lang="en-US" err="1"/>
              <a:t>için</a:t>
            </a:r>
            <a:r>
              <a:rPr lang="en-US"/>
              <a:t> </a:t>
            </a:r>
            <a:r>
              <a:rPr lang="en-US" err="1"/>
              <a:t>ve</a:t>
            </a:r>
            <a:r>
              <a:rPr lang="en-US"/>
              <a:t> 2 </a:t>
            </a:r>
            <a:r>
              <a:rPr lang="en-US" err="1"/>
              <a:t>şer</a:t>
            </a:r>
            <a:r>
              <a:rPr lang="en-US"/>
              <a:t> </a:t>
            </a:r>
            <a:r>
              <a:rPr lang="en-US" err="1"/>
              <a:t>artacağı</a:t>
            </a:r>
            <a:r>
              <a:rPr lang="en-US"/>
              <a:t> </a:t>
            </a:r>
            <a:r>
              <a:rPr lang="en-US" err="1"/>
              <a:t>için</a:t>
            </a:r>
            <a:r>
              <a:rPr lang="en-US"/>
              <a:t> </a:t>
            </a:r>
            <a:r>
              <a:rPr lang="en-US" err="1"/>
              <a:t>böyle</a:t>
            </a:r>
            <a:r>
              <a:rPr lang="en-US"/>
              <a:t> </a:t>
            </a:r>
            <a:r>
              <a:rPr lang="en-US" err="1"/>
              <a:t>bir</a:t>
            </a:r>
            <a:r>
              <a:rPr lang="en-US"/>
              <a:t> </a:t>
            </a:r>
            <a:r>
              <a:rPr lang="en-US" err="1"/>
              <a:t>uygulama</a:t>
            </a:r>
            <a:r>
              <a:rPr lang="en-US"/>
              <a:t> </a:t>
            </a:r>
            <a:r>
              <a:rPr lang="en-US" err="1"/>
              <a:t>tercih</a:t>
            </a:r>
            <a:r>
              <a:rPr lang="en-US"/>
              <a:t> </a:t>
            </a:r>
            <a:r>
              <a:rPr lang="en-US" err="1"/>
              <a:t>edilir</a:t>
            </a:r>
            <a:r>
              <a:rPr lang="en-US"/>
              <a:t>. +1 </a:t>
            </a:r>
            <a:r>
              <a:rPr lang="en-US" err="1"/>
              <a:t>ise</a:t>
            </a:r>
            <a:r>
              <a:rPr lang="en-US"/>
              <a:t> </a:t>
            </a:r>
            <a:r>
              <a:rPr lang="en-US" err="1">
                <a:highlight>
                  <a:srgbClr val="C0C0C0"/>
                </a:highlight>
              </a:rPr>
              <a:t>elemanSayısı</a:t>
            </a:r>
            <a:r>
              <a:rPr lang="en-US" err="1"/>
              <a:t>'nın</a:t>
            </a:r>
            <a:r>
              <a:rPr lang="en-US"/>
              <a:t> </a:t>
            </a:r>
            <a:r>
              <a:rPr lang="en-US" err="1"/>
              <a:t>çift</a:t>
            </a:r>
            <a:r>
              <a:rPr lang="en-US"/>
              <a:t> </a:t>
            </a:r>
            <a:r>
              <a:rPr lang="en-US" err="1"/>
              <a:t>ve</a:t>
            </a:r>
            <a:r>
              <a:rPr lang="en-US"/>
              <a:t> </a:t>
            </a:r>
            <a:r>
              <a:rPr lang="en-US" err="1"/>
              <a:t>teke</a:t>
            </a:r>
            <a:r>
              <a:rPr lang="en-US"/>
              <a:t> </a:t>
            </a:r>
            <a:r>
              <a:rPr lang="en-US" err="1"/>
              <a:t>bağlı</a:t>
            </a:r>
            <a:r>
              <a:rPr lang="en-US"/>
              <a:t> </a:t>
            </a:r>
            <a:r>
              <a:rPr lang="en-US" err="1"/>
              <a:t>olarak</a:t>
            </a:r>
            <a:r>
              <a:rPr lang="en-US"/>
              <a:t> </a:t>
            </a:r>
            <a:r>
              <a:rPr lang="en-US" err="1"/>
              <a:t>değişiklik</a:t>
            </a:r>
            <a:r>
              <a:rPr lang="en-US"/>
              <a:t> </a:t>
            </a:r>
            <a:r>
              <a:rPr lang="en-US" err="1"/>
              <a:t>göstermesidir</a:t>
            </a:r>
            <a:r>
              <a:rPr lang="en-US"/>
              <a:t>.</a:t>
            </a:r>
          </a:p>
        </p:txBody>
      </p:sp>
    </p:spTree>
    <p:extLst>
      <p:ext uri="{BB962C8B-B14F-4D97-AF65-F5344CB8AC3E}">
        <p14:creationId xmlns:p14="http://schemas.microsoft.com/office/powerpoint/2010/main" val="203331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965926" y="762512"/>
            <a:ext cx="8911687" cy="1280890"/>
          </a:xfrm>
        </p:spPr>
        <p:txBody>
          <a:bodyPr>
            <a:normAutofit/>
          </a:bodyPr>
          <a:lstStyle/>
          <a:p>
            <a:r>
              <a:rPr lang="tr-TR"/>
              <a:t>Dizilerde Takas ve Referans Mantığı ve Örnekleri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a:p>
        </p:txBody>
      </p:sp>
      <p:sp>
        <p:nvSpPr>
          <p:cNvPr id="8" name="Metin kutusu 7">
            <a:extLst>
              <a:ext uri="{FF2B5EF4-FFF2-40B4-BE49-F238E27FC236}">
                <a16:creationId xmlns:a16="http://schemas.microsoft.com/office/drawing/2014/main" id="{E14BD6DA-C35F-4E7F-BD57-84E22D3EBF90}"/>
              </a:ext>
            </a:extLst>
          </p:cNvPr>
          <p:cNvSpPr txBox="1"/>
          <p:nvPr/>
        </p:nvSpPr>
        <p:spPr>
          <a:xfrm>
            <a:off x="1965926" y="2618876"/>
            <a:ext cx="8648323" cy="646331"/>
          </a:xfrm>
          <a:prstGeom prst="rect">
            <a:avLst/>
          </a:prstGeom>
          <a:noFill/>
        </p:spPr>
        <p:txBody>
          <a:bodyPr wrap="square">
            <a:spAutoFit/>
          </a:bodyPr>
          <a:lstStyle/>
          <a:p>
            <a:r>
              <a:rPr lang="tr-TR"/>
              <a:t>Takas olarak adlandırdığımız ve daha çok </a:t>
            </a:r>
            <a:r>
              <a:rPr lang="tr-TR">
                <a:highlight>
                  <a:srgbClr val="C0C0C0"/>
                </a:highlight>
              </a:rPr>
              <a:t>swap</a:t>
            </a:r>
            <a:r>
              <a:rPr lang="tr-TR"/>
              <a:t> olarak bilinen işlemi aslında sürekli olarak yapıyoruz;</a:t>
            </a:r>
          </a:p>
        </p:txBody>
      </p:sp>
      <p:pic>
        <p:nvPicPr>
          <p:cNvPr id="10" name="Resim 9">
            <a:extLst>
              <a:ext uri="{FF2B5EF4-FFF2-40B4-BE49-F238E27FC236}">
                <a16:creationId xmlns:a16="http://schemas.microsoft.com/office/drawing/2014/main" id="{0E7A3D01-995A-4C86-A5F8-A28489AEF754}"/>
              </a:ext>
            </a:extLst>
          </p:cNvPr>
          <p:cNvPicPr>
            <a:picLocks noChangeAspect="1"/>
          </p:cNvPicPr>
          <p:nvPr/>
        </p:nvPicPr>
        <p:blipFill>
          <a:blip r:embed="rId2"/>
          <a:stretch>
            <a:fillRect/>
          </a:stretch>
        </p:blipFill>
        <p:spPr>
          <a:xfrm>
            <a:off x="3164662" y="3707183"/>
            <a:ext cx="5862677" cy="838317"/>
          </a:xfrm>
          <a:prstGeom prst="rect">
            <a:avLst/>
          </a:prstGeom>
        </p:spPr>
      </p:pic>
      <p:sp>
        <p:nvSpPr>
          <p:cNvPr id="12" name="Metin kutusu 11">
            <a:extLst>
              <a:ext uri="{FF2B5EF4-FFF2-40B4-BE49-F238E27FC236}">
                <a16:creationId xmlns:a16="http://schemas.microsoft.com/office/drawing/2014/main" id="{7602345D-B2F4-421C-AC74-DBC570632116}"/>
              </a:ext>
            </a:extLst>
          </p:cNvPr>
          <p:cNvSpPr txBox="1"/>
          <p:nvPr/>
        </p:nvSpPr>
        <p:spPr>
          <a:xfrm>
            <a:off x="2047637" y="5163152"/>
            <a:ext cx="8648323" cy="369332"/>
          </a:xfrm>
          <a:prstGeom prst="rect">
            <a:avLst/>
          </a:prstGeom>
          <a:noFill/>
        </p:spPr>
        <p:txBody>
          <a:bodyPr wrap="square">
            <a:spAutoFit/>
          </a:bodyPr>
          <a:lstStyle/>
          <a:p>
            <a:r>
              <a:rPr lang="tr-TR"/>
              <a:t>şeklinde kullanıyoruz ve böylece a'nın değeri b'ye, b'nin değeri a'ya geçiyor. </a:t>
            </a:r>
          </a:p>
        </p:txBody>
      </p:sp>
    </p:spTree>
    <p:extLst>
      <p:ext uri="{BB962C8B-B14F-4D97-AF65-F5344CB8AC3E}">
        <p14:creationId xmlns:p14="http://schemas.microsoft.com/office/powerpoint/2010/main" val="181677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850981" y="1761050"/>
            <a:ext cx="8915400" cy="4896142"/>
          </a:xfrm>
        </p:spPr>
        <p:txBody>
          <a:bodyPr>
            <a:normAutofit fontScale="62500" lnSpcReduction="20000"/>
          </a:bodyPr>
          <a:lstStyle/>
          <a:p>
            <a:r>
              <a:rPr lang="tr-TR" sz="2600"/>
              <a:t>Dizi Nedir </a:t>
            </a:r>
            <a:r>
              <a:rPr lang="en-US" sz="2600"/>
              <a:t>? </a:t>
            </a:r>
            <a:endParaRPr lang="tr-TR" sz="2600"/>
          </a:p>
          <a:p>
            <a:r>
              <a:rPr lang="tr-TR" sz="2600"/>
              <a:t>Java’da Dizinin Avantajları – Dezavantajları</a:t>
            </a:r>
          </a:p>
          <a:p>
            <a:r>
              <a:rPr lang="tr-TR" sz="2600"/>
              <a:t>Tek Boyutlu  Diziler</a:t>
            </a:r>
          </a:p>
          <a:p>
            <a:r>
              <a:rPr lang="tr-TR" sz="2600"/>
              <a:t>Tek Boyutlu Diziler Uygulama Örneği-1</a:t>
            </a:r>
          </a:p>
          <a:p>
            <a:r>
              <a:rPr lang="tr-TR" sz="2600"/>
              <a:t>Tek Boyutlu Diziler Uygulama Örneği-2</a:t>
            </a:r>
          </a:p>
          <a:p>
            <a:r>
              <a:rPr lang="tr-TR" sz="2600"/>
              <a:t>Tek Boyutlu Diziler Uygulama Örneği-3 </a:t>
            </a:r>
          </a:p>
          <a:p>
            <a:pPr marL="0" indent="0">
              <a:buNone/>
            </a:pPr>
            <a:r>
              <a:rPr lang="tr-TR" sz="2600"/>
              <a:t>       ( (For - each loop) )</a:t>
            </a:r>
          </a:p>
          <a:p>
            <a:r>
              <a:rPr lang="tr-TR" sz="2600"/>
              <a:t>Tek Boyutlu Diziler Uygulama Örneği – 4</a:t>
            </a:r>
            <a:br>
              <a:rPr lang="tr-TR" sz="2600"/>
            </a:br>
            <a:r>
              <a:rPr lang="tr-TR" sz="2600"/>
              <a:t>( IntStream.range() )</a:t>
            </a:r>
          </a:p>
          <a:p>
            <a:r>
              <a:rPr lang="tr-TR" sz="2600"/>
              <a:t>Diziyi Java'da Bir Yönteme(Metoda) Geçirme </a:t>
            </a:r>
          </a:p>
          <a:p>
            <a:pPr marL="0" indent="0">
              <a:buNone/>
            </a:pPr>
            <a:r>
              <a:rPr lang="tr-TR" sz="2600"/>
              <a:t>        Diziyi Java'da Bir Yönteme(Metoda) Geçirme Uygulama Örneği -1</a:t>
            </a:r>
          </a:p>
          <a:p>
            <a:r>
              <a:rPr lang="tr-TR" sz="2600"/>
              <a:t>a)</a:t>
            </a:r>
            <a:r>
              <a:rPr lang="en-US" sz="2600"/>
              <a:t> Geri </a:t>
            </a:r>
            <a:r>
              <a:rPr lang="tr-TR" sz="2600"/>
              <a:t>Döndürülecek</a:t>
            </a:r>
            <a:r>
              <a:rPr lang="en-US" sz="2600"/>
              <a:t> Değer Dizi Değilse</a:t>
            </a:r>
            <a:r>
              <a:rPr lang="tr-TR" sz="2600"/>
              <a:t/>
            </a:r>
            <a:br>
              <a:rPr lang="tr-TR" sz="2600"/>
            </a:br>
            <a:r>
              <a:rPr lang="tr-TR" sz="2600"/>
              <a:t>a)</a:t>
            </a:r>
            <a:r>
              <a:rPr lang="en-US" sz="2600"/>
              <a:t> Geri </a:t>
            </a:r>
            <a:r>
              <a:rPr lang="tr-TR" sz="2600"/>
              <a:t>Döndürülecek</a:t>
            </a:r>
            <a:r>
              <a:rPr lang="en-US" sz="2600"/>
              <a:t> </a:t>
            </a:r>
            <a:r>
              <a:rPr lang="tr-TR" sz="2600"/>
              <a:t>Değer</a:t>
            </a:r>
            <a:r>
              <a:rPr lang="en-US" sz="2600"/>
              <a:t> Dizi </a:t>
            </a:r>
            <a:r>
              <a:rPr lang="tr-TR" sz="2600"/>
              <a:t>Değilse</a:t>
            </a:r>
            <a:r>
              <a:rPr lang="en-US" sz="2600"/>
              <a:t> </a:t>
            </a:r>
            <a:r>
              <a:rPr lang="tr-TR" sz="2600"/>
              <a:t>Uygulama Örneği -1</a:t>
            </a:r>
          </a:p>
          <a:p>
            <a:r>
              <a:rPr lang="tr-TR" sz="2600"/>
              <a:t>b. Geri Döndürülecek Değer Dizi ise</a:t>
            </a:r>
          </a:p>
          <a:p>
            <a:pPr marL="0" indent="0">
              <a:buNone/>
            </a:pPr>
            <a:r>
              <a:rPr lang="tr-TR" sz="2600"/>
              <a:t>      b. Geri Döndürülecek Değer Dizi ise Uygulama Örneği -1</a:t>
            </a:r>
          </a:p>
          <a:p>
            <a:endParaRPr lang="tr-T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xmlns=""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88BCC9-3F48-4542-A61F-7BEB3B5047C2}"/>
              </a:ext>
            </a:extLst>
          </p:cNvPr>
          <p:cNvSpPr>
            <a:spLocks noGrp="1"/>
          </p:cNvSpPr>
          <p:nvPr>
            <p:ph type="title"/>
          </p:nvPr>
        </p:nvSpPr>
        <p:spPr/>
        <p:txBody>
          <a:bodyPr/>
          <a:lstStyle/>
          <a:p>
            <a:r>
              <a:rPr lang="tr-TR"/>
              <a:t>DizilerdeTakas ve Referans Mantığı ve Örnekleri (devam)</a:t>
            </a:r>
          </a:p>
        </p:txBody>
      </p:sp>
      <p:sp>
        <p:nvSpPr>
          <p:cNvPr id="3" name="İçerik Yer Tutucusu 2">
            <a:extLst>
              <a:ext uri="{FF2B5EF4-FFF2-40B4-BE49-F238E27FC236}">
                <a16:creationId xmlns:a16="http://schemas.microsoft.com/office/drawing/2014/main" id="{3AB7F8DB-51C1-4C36-A61B-2EAD3B9B0FE5}"/>
              </a:ext>
            </a:extLst>
          </p:cNvPr>
          <p:cNvSpPr>
            <a:spLocks noGrp="1"/>
          </p:cNvSpPr>
          <p:nvPr>
            <p:ph idx="1"/>
          </p:nvPr>
        </p:nvSpPr>
        <p:spPr/>
        <p:txBody>
          <a:bodyPr/>
          <a:lstStyle/>
          <a:p>
            <a:r>
              <a:rPr lang="tr-TR" b="1"/>
              <a:t>Örneğin: </a:t>
            </a:r>
            <a:r>
              <a:rPr lang="tr-TR"/>
              <a:t>a:1 b:2 ise sonuçta a:2 b:1 oluyor.</a:t>
            </a:r>
          </a:p>
          <a:p>
            <a:endParaRPr lang="tr-TR"/>
          </a:p>
        </p:txBody>
      </p:sp>
      <p:sp>
        <p:nvSpPr>
          <p:cNvPr id="4" name="Slayt Numarası Yer Tutucusu 3">
            <a:extLst>
              <a:ext uri="{FF2B5EF4-FFF2-40B4-BE49-F238E27FC236}">
                <a16:creationId xmlns:a16="http://schemas.microsoft.com/office/drawing/2014/main" id="{D954CB1E-738B-47D0-A040-719B04C0221A}"/>
              </a:ext>
            </a:extLst>
          </p:cNvPr>
          <p:cNvSpPr>
            <a:spLocks noGrp="1"/>
          </p:cNvSpPr>
          <p:nvPr>
            <p:ph type="sldNum" sz="quarter" idx="12"/>
          </p:nvPr>
        </p:nvSpPr>
        <p:spPr/>
        <p:txBody>
          <a:bodyPr/>
          <a:lstStyle/>
          <a:p>
            <a:fld id="{D57F1E4F-1CFF-5643-939E-217C01CDF565}" type="slidenum">
              <a:rPr lang="en-US" smtClean="0"/>
              <a:pPr/>
              <a:t>20</a:t>
            </a:fld>
            <a:endParaRPr lang="en-US"/>
          </a:p>
        </p:txBody>
      </p:sp>
      <p:pic>
        <p:nvPicPr>
          <p:cNvPr id="5" name="Resim 4">
            <a:extLst>
              <a:ext uri="{FF2B5EF4-FFF2-40B4-BE49-F238E27FC236}">
                <a16:creationId xmlns:a16="http://schemas.microsoft.com/office/drawing/2014/main" id="{CEB9122F-FB70-44D8-B238-8BE7CC4B75F9}"/>
              </a:ext>
            </a:extLst>
          </p:cNvPr>
          <p:cNvPicPr>
            <a:picLocks noChangeAspect="1"/>
          </p:cNvPicPr>
          <p:nvPr/>
        </p:nvPicPr>
        <p:blipFill>
          <a:blip r:embed="rId2"/>
          <a:stretch>
            <a:fillRect/>
          </a:stretch>
        </p:blipFill>
        <p:spPr>
          <a:xfrm>
            <a:off x="3290970" y="3039505"/>
            <a:ext cx="6994344" cy="2974482"/>
          </a:xfrm>
          <a:prstGeom prst="rect">
            <a:avLst/>
          </a:prstGeom>
        </p:spPr>
      </p:pic>
    </p:spTree>
    <p:extLst>
      <p:ext uri="{BB962C8B-B14F-4D97-AF65-F5344CB8AC3E}">
        <p14:creationId xmlns:p14="http://schemas.microsoft.com/office/powerpoint/2010/main" val="120654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E094C3-86A4-4508-A0B8-C2A03C0C8BBA}"/>
              </a:ext>
            </a:extLst>
          </p:cNvPr>
          <p:cNvSpPr>
            <a:spLocks noGrp="1"/>
          </p:cNvSpPr>
          <p:nvPr>
            <p:ph type="title"/>
          </p:nvPr>
        </p:nvSpPr>
        <p:spPr/>
        <p:txBody>
          <a:bodyPr/>
          <a:lstStyle/>
          <a:p>
            <a:r>
              <a:rPr lang="tr-TR"/>
              <a:t>DizilerdeTakas ve Referans Mantığı ve Örnekleri (devam)</a:t>
            </a:r>
          </a:p>
        </p:txBody>
      </p:sp>
      <p:sp>
        <p:nvSpPr>
          <p:cNvPr id="3" name="İçerik Yer Tutucusu 2">
            <a:extLst>
              <a:ext uri="{FF2B5EF4-FFF2-40B4-BE49-F238E27FC236}">
                <a16:creationId xmlns:a16="http://schemas.microsoft.com/office/drawing/2014/main" id="{49065707-62CE-4081-8115-174D9E26109A}"/>
              </a:ext>
            </a:extLst>
          </p:cNvPr>
          <p:cNvSpPr>
            <a:spLocks noGrp="1"/>
          </p:cNvSpPr>
          <p:nvPr>
            <p:ph idx="1"/>
          </p:nvPr>
        </p:nvSpPr>
        <p:spPr/>
        <p:txBody>
          <a:bodyPr>
            <a:normAutofit fontScale="92500" lnSpcReduction="20000"/>
          </a:bodyPr>
          <a:lstStyle/>
          <a:p>
            <a:r>
              <a:rPr lang="tr-TR"/>
              <a:t>Fakat bu işi referans mantığına dökersek işler biraz değişiyor. Örneği dizi üzerinden verme sebebimiz diziler saklandıkları konum itibari ile çağırılırken hafızada tutuldukları adresler ile çağırılırlar. Dolayısıyla şöyle iki adet dizi oluşturduğumuz varsayalım;</a:t>
            </a:r>
          </a:p>
          <a:p>
            <a:endParaRPr lang="tr-TR"/>
          </a:p>
          <a:p>
            <a:endParaRPr lang="tr-TR"/>
          </a:p>
          <a:p>
            <a:endParaRPr lang="tr-TR"/>
          </a:p>
          <a:p>
            <a:endParaRPr lang="tr-TR"/>
          </a:p>
          <a:p>
            <a:endParaRPr lang="tr-TR"/>
          </a:p>
          <a:p>
            <a:pPr>
              <a:lnSpc>
                <a:spcPct val="120000"/>
              </a:lnSpc>
            </a:pPr>
            <a:r>
              <a:rPr lang="tr-TR"/>
              <a:t>Oluşturduğumuz bu dizilerden herhangi birinde yapacağımız değişiklik her iki dizi öğesini de etkileyecektir. Çünkü ikinci satırda yaptığımız işlem ile aslında dizi1'in başlangıç adresini dizi2'ye atıyoruz. İçeriğini değiştirdiğimiz zaman ise o adresteki değer değişiyor ve sonuçta o adresi çağıran her yerde değişmiş oluyor.</a:t>
            </a:r>
          </a:p>
        </p:txBody>
      </p:sp>
      <p:sp>
        <p:nvSpPr>
          <p:cNvPr id="4" name="Slayt Numarası Yer Tutucusu 3">
            <a:extLst>
              <a:ext uri="{FF2B5EF4-FFF2-40B4-BE49-F238E27FC236}">
                <a16:creationId xmlns:a16="http://schemas.microsoft.com/office/drawing/2014/main" id="{3A683D14-8393-41C4-ACB0-8DDD12C6D639}"/>
              </a:ext>
            </a:extLst>
          </p:cNvPr>
          <p:cNvSpPr>
            <a:spLocks noGrp="1"/>
          </p:cNvSpPr>
          <p:nvPr>
            <p:ph type="sldNum" sz="quarter" idx="12"/>
          </p:nvPr>
        </p:nvSpPr>
        <p:spPr/>
        <p:txBody>
          <a:bodyPr/>
          <a:lstStyle/>
          <a:p>
            <a:fld id="{D57F1E4F-1CFF-5643-939E-217C01CDF565}" type="slidenum">
              <a:rPr lang="en-US" smtClean="0"/>
              <a:pPr/>
              <a:t>21</a:t>
            </a:fld>
            <a:endParaRPr lang="en-US"/>
          </a:p>
        </p:txBody>
      </p:sp>
      <p:pic>
        <p:nvPicPr>
          <p:cNvPr id="6" name="Resim 5">
            <a:extLst>
              <a:ext uri="{FF2B5EF4-FFF2-40B4-BE49-F238E27FC236}">
                <a16:creationId xmlns:a16="http://schemas.microsoft.com/office/drawing/2014/main" id="{0E933C7D-B774-4BCC-8E83-0E94BA4343D7}"/>
              </a:ext>
            </a:extLst>
          </p:cNvPr>
          <p:cNvPicPr>
            <a:picLocks noChangeAspect="1"/>
          </p:cNvPicPr>
          <p:nvPr/>
        </p:nvPicPr>
        <p:blipFill rotWithShape="1">
          <a:blip r:embed="rId2"/>
          <a:srcRect r="28733"/>
          <a:stretch/>
        </p:blipFill>
        <p:spPr>
          <a:xfrm>
            <a:off x="4647015" y="3291576"/>
            <a:ext cx="4373829" cy="1272034"/>
          </a:xfrm>
          <a:prstGeom prst="rect">
            <a:avLst/>
          </a:prstGeom>
        </p:spPr>
      </p:pic>
    </p:spTree>
    <p:extLst>
      <p:ext uri="{BB962C8B-B14F-4D97-AF65-F5344CB8AC3E}">
        <p14:creationId xmlns:p14="http://schemas.microsoft.com/office/powerpoint/2010/main" val="1178345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E094C3-86A4-4508-A0B8-C2A03C0C8BBA}"/>
              </a:ext>
            </a:extLst>
          </p:cNvPr>
          <p:cNvSpPr>
            <a:spLocks noGrp="1"/>
          </p:cNvSpPr>
          <p:nvPr>
            <p:ph type="title"/>
          </p:nvPr>
        </p:nvSpPr>
        <p:spPr/>
        <p:txBody>
          <a:bodyPr/>
          <a:lstStyle/>
          <a:p>
            <a:r>
              <a:rPr lang="tr-TR"/>
              <a:t>DizilerdeTakas ve Referans Mantığı ve Örnekleri (devam)</a:t>
            </a:r>
          </a:p>
        </p:txBody>
      </p:sp>
      <p:pic>
        <p:nvPicPr>
          <p:cNvPr id="7" name="İçerik Yer Tutucusu 6">
            <a:extLst>
              <a:ext uri="{FF2B5EF4-FFF2-40B4-BE49-F238E27FC236}">
                <a16:creationId xmlns:a16="http://schemas.microsoft.com/office/drawing/2014/main" id="{34C219CF-29F1-4B0F-A15A-F620110BF368}"/>
              </a:ext>
            </a:extLst>
          </p:cNvPr>
          <p:cNvPicPr>
            <a:picLocks noGrp="1" noChangeAspect="1"/>
          </p:cNvPicPr>
          <p:nvPr>
            <p:ph idx="1"/>
          </p:nvPr>
        </p:nvPicPr>
        <p:blipFill>
          <a:blip r:embed="rId2"/>
          <a:stretch>
            <a:fillRect/>
          </a:stretch>
        </p:blipFill>
        <p:spPr>
          <a:xfrm>
            <a:off x="2978870" y="2054001"/>
            <a:ext cx="7598004" cy="2188062"/>
          </a:xfrm>
        </p:spPr>
      </p:pic>
      <p:sp>
        <p:nvSpPr>
          <p:cNvPr id="4" name="Slayt Numarası Yer Tutucusu 3">
            <a:extLst>
              <a:ext uri="{FF2B5EF4-FFF2-40B4-BE49-F238E27FC236}">
                <a16:creationId xmlns:a16="http://schemas.microsoft.com/office/drawing/2014/main" id="{3A683D14-8393-41C4-ACB0-8DDD12C6D639}"/>
              </a:ext>
            </a:extLst>
          </p:cNvPr>
          <p:cNvSpPr>
            <a:spLocks noGrp="1"/>
          </p:cNvSpPr>
          <p:nvPr>
            <p:ph type="sldNum" sz="quarter" idx="12"/>
          </p:nvPr>
        </p:nvSpPr>
        <p:spPr/>
        <p:txBody>
          <a:bodyPr/>
          <a:lstStyle/>
          <a:p>
            <a:fld id="{D57F1E4F-1CFF-5643-939E-217C01CDF565}" type="slidenum">
              <a:rPr lang="en-US" smtClean="0"/>
              <a:pPr/>
              <a:t>22</a:t>
            </a:fld>
            <a:endParaRPr lang="en-US"/>
          </a:p>
        </p:txBody>
      </p:sp>
      <p:pic>
        <p:nvPicPr>
          <p:cNvPr id="9" name="Resim 8" descr="metin içeren bir resim&#10;&#10;Açıklama otomatik olarak oluşturuldu">
            <a:extLst>
              <a:ext uri="{FF2B5EF4-FFF2-40B4-BE49-F238E27FC236}">
                <a16:creationId xmlns:a16="http://schemas.microsoft.com/office/drawing/2014/main" id="{06E0039F-D24F-440E-A610-BBBE7D60E89B}"/>
              </a:ext>
            </a:extLst>
          </p:cNvPr>
          <p:cNvPicPr>
            <a:picLocks noChangeAspect="1"/>
          </p:cNvPicPr>
          <p:nvPr/>
        </p:nvPicPr>
        <p:blipFill>
          <a:blip r:embed="rId3"/>
          <a:stretch>
            <a:fillRect/>
          </a:stretch>
        </p:blipFill>
        <p:spPr>
          <a:xfrm>
            <a:off x="2978870" y="4351345"/>
            <a:ext cx="7598004" cy="2506655"/>
          </a:xfrm>
          <a:prstGeom prst="rect">
            <a:avLst/>
          </a:prstGeom>
        </p:spPr>
      </p:pic>
      <p:pic>
        <p:nvPicPr>
          <p:cNvPr id="11" name="Resim 10">
            <a:extLst>
              <a:ext uri="{FF2B5EF4-FFF2-40B4-BE49-F238E27FC236}">
                <a16:creationId xmlns:a16="http://schemas.microsoft.com/office/drawing/2014/main" id="{2F25F492-CAC6-45B9-A0CA-6C7A2ECE56A7}"/>
              </a:ext>
            </a:extLst>
          </p:cNvPr>
          <p:cNvPicPr>
            <a:picLocks noChangeAspect="1"/>
          </p:cNvPicPr>
          <p:nvPr/>
        </p:nvPicPr>
        <p:blipFill>
          <a:blip r:embed="rId4"/>
          <a:stretch>
            <a:fillRect/>
          </a:stretch>
        </p:blipFill>
        <p:spPr>
          <a:xfrm>
            <a:off x="531812" y="6017557"/>
            <a:ext cx="2388757" cy="787782"/>
          </a:xfrm>
          <a:prstGeom prst="rect">
            <a:avLst/>
          </a:prstGeom>
        </p:spPr>
      </p:pic>
      <p:sp>
        <p:nvSpPr>
          <p:cNvPr id="12" name="Metin kutusu 11">
            <a:extLst>
              <a:ext uri="{FF2B5EF4-FFF2-40B4-BE49-F238E27FC236}">
                <a16:creationId xmlns:a16="http://schemas.microsoft.com/office/drawing/2014/main" id="{D0A0DA1D-B514-4023-8DD1-406045F1727E}"/>
              </a:ext>
            </a:extLst>
          </p:cNvPr>
          <p:cNvSpPr txBox="1"/>
          <p:nvPr/>
        </p:nvSpPr>
        <p:spPr>
          <a:xfrm>
            <a:off x="1110006" y="5586491"/>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171256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00E1E5-B7D9-4220-862A-F4F067427D0B}"/>
              </a:ext>
            </a:extLst>
          </p:cNvPr>
          <p:cNvSpPr>
            <a:spLocks noGrp="1"/>
          </p:cNvSpPr>
          <p:nvPr>
            <p:ph type="title"/>
          </p:nvPr>
        </p:nvSpPr>
        <p:spPr/>
        <p:txBody>
          <a:bodyPr/>
          <a:lstStyle/>
          <a:p>
            <a:r>
              <a:rPr lang="tr-TR"/>
              <a:t>Dizilerde Takas ve Referans Mantığı Örnek Uygulama-1 </a:t>
            </a:r>
          </a:p>
        </p:txBody>
      </p:sp>
      <p:pic>
        <p:nvPicPr>
          <p:cNvPr id="6" name="İçerik Yer Tutucusu 5">
            <a:extLst>
              <a:ext uri="{FF2B5EF4-FFF2-40B4-BE49-F238E27FC236}">
                <a16:creationId xmlns:a16="http://schemas.microsoft.com/office/drawing/2014/main" id="{D4B25A37-EF7F-4128-B3CA-FCE841D1340F}"/>
              </a:ext>
            </a:extLst>
          </p:cNvPr>
          <p:cNvPicPr>
            <a:picLocks noGrp="1" noChangeAspect="1"/>
          </p:cNvPicPr>
          <p:nvPr>
            <p:ph idx="1"/>
          </p:nvPr>
        </p:nvPicPr>
        <p:blipFill>
          <a:blip r:embed="rId2"/>
          <a:srcRect/>
          <a:stretch/>
        </p:blipFill>
        <p:spPr>
          <a:xfrm>
            <a:off x="2592925" y="1905000"/>
            <a:ext cx="7710572" cy="4831360"/>
          </a:xfrm>
        </p:spPr>
      </p:pic>
      <p:sp>
        <p:nvSpPr>
          <p:cNvPr id="4" name="Slayt Numarası Yer Tutucusu 3">
            <a:extLst>
              <a:ext uri="{FF2B5EF4-FFF2-40B4-BE49-F238E27FC236}">
                <a16:creationId xmlns:a16="http://schemas.microsoft.com/office/drawing/2014/main" id="{0E92A25D-F735-48E7-A7FD-7D03E3433A39}"/>
              </a:ext>
            </a:extLst>
          </p:cNvPr>
          <p:cNvSpPr>
            <a:spLocks noGrp="1"/>
          </p:cNvSpPr>
          <p:nvPr>
            <p:ph type="sldNum" sz="quarter" idx="12"/>
          </p:nvPr>
        </p:nvSpPr>
        <p:spPr/>
        <p:txBody>
          <a:bodyPr/>
          <a:lstStyle/>
          <a:p>
            <a:fld id="{D57F1E4F-1CFF-5643-939E-217C01CDF565}" type="slidenum">
              <a:rPr lang="en-US" smtClean="0"/>
              <a:pPr/>
              <a:t>23</a:t>
            </a:fld>
            <a:endParaRPr lang="en-US"/>
          </a:p>
        </p:txBody>
      </p:sp>
    </p:spTree>
    <p:extLst>
      <p:ext uri="{BB962C8B-B14F-4D97-AF65-F5344CB8AC3E}">
        <p14:creationId xmlns:p14="http://schemas.microsoft.com/office/powerpoint/2010/main" val="841080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592925" y="624110"/>
            <a:ext cx="8911687" cy="659406"/>
          </a:xfrm>
        </p:spPr>
        <p:txBody>
          <a:bodyPr>
            <a:normAutofit/>
          </a:bodyPr>
          <a:lstStyle/>
          <a:p>
            <a:pPr algn="ctr"/>
            <a:r>
              <a:rPr lang="tr-TR"/>
              <a:t>Çok Boyutlu Diziler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24</a:t>
            </a:fld>
            <a:endParaRPr lang="en-US"/>
          </a:p>
        </p:txBody>
      </p:sp>
      <p:pic>
        <p:nvPicPr>
          <p:cNvPr id="3" name="Resim 2">
            <a:extLst>
              <a:ext uri="{FF2B5EF4-FFF2-40B4-BE49-F238E27FC236}">
                <a16:creationId xmlns:a16="http://schemas.microsoft.com/office/drawing/2014/main" id="{05548613-D3A5-4337-9911-92B20AD474E5}"/>
              </a:ext>
            </a:extLst>
          </p:cNvPr>
          <p:cNvPicPr>
            <a:picLocks noChangeAspect="1"/>
          </p:cNvPicPr>
          <p:nvPr/>
        </p:nvPicPr>
        <p:blipFill>
          <a:blip r:embed="rId2"/>
          <a:srcRect l="10495" r="10495"/>
          <a:stretch/>
        </p:blipFill>
        <p:spPr>
          <a:xfrm>
            <a:off x="2927757" y="1626995"/>
            <a:ext cx="7742404" cy="4899639"/>
          </a:xfrm>
          <a:prstGeom prst="rect">
            <a:avLst/>
          </a:prstGeom>
        </p:spPr>
      </p:pic>
    </p:spTree>
    <p:extLst>
      <p:ext uri="{BB962C8B-B14F-4D97-AF65-F5344CB8AC3E}">
        <p14:creationId xmlns:p14="http://schemas.microsoft.com/office/powerpoint/2010/main" val="6553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827CD10-873F-4C3B-B56C-49D1D4BB9EE8}"/>
              </a:ext>
            </a:extLst>
          </p:cNvPr>
          <p:cNvSpPr>
            <a:spLocks noGrp="1"/>
          </p:cNvSpPr>
          <p:nvPr>
            <p:ph idx="1"/>
          </p:nvPr>
        </p:nvSpPr>
        <p:spPr/>
        <p:txBody>
          <a:bodyPr/>
          <a:lstStyle/>
          <a:p>
            <a:pPr algn="l">
              <a:buFont typeface="+mj-lt"/>
              <a:buAutoNum type="arabicPeriod"/>
            </a:pPr>
            <a:r>
              <a:rPr lang="tr-TR" b="1" i="0">
                <a:solidFill>
                  <a:srgbClr val="000000"/>
                </a:solidFill>
                <a:effectLst/>
                <a:latin typeface="verdana" panose="020B0604030504040204" pitchFamily="34" charset="0"/>
              </a:rPr>
              <a:t>dataType[][] arrayRefVar;  </a:t>
            </a:r>
          </a:p>
          <a:p>
            <a:pPr algn="l">
              <a:buFont typeface="+mj-lt"/>
              <a:buAutoNum type="arabicPeriod"/>
            </a:pPr>
            <a:r>
              <a:rPr lang="tr-TR" b="1" i="0">
                <a:solidFill>
                  <a:srgbClr val="000000"/>
                </a:solidFill>
                <a:effectLst/>
                <a:latin typeface="verdana" panose="020B0604030504040204" pitchFamily="34" charset="0"/>
              </a:rPr>
              <a:t>dataType [][]arrayRefVar;  </a:t>
            </a:r>
          </a:p>
          <a:p>
            <a:pPr algn="l">
              <a:buFont typeface="+mj-lt"/>
              <a:buAutoNum type="arabicPeriod"/>
            </a:pPr>
            <a:r>
              <a:rPr lang="tr-TR" b="1" i="0">
                <a:solidFill>
                  <a:srgbClr val="000000"/>
                </a:solidFill>
                <a:effectLst/>
                <a:latin typeface="verdana" panose="020B0604030504040204" pitchFamily="34" charset="0"/>
              </a:rPr>
              <a:t>dataType arrayRefVar[][]; </a:t>
            </a:r>
          </a:p>
          <a:p>
            <a:pPr algn="l">
              <a:buFont typeface="+mj-lt"/>
              <a:buAutoNum type="arabicPeriod"/>
            </a:pPr>
            <a:r>
              <a:rPr lang="tr-TR" b="1" i="0">
                <a:solidFill>
                  <a:srgbClr val="000000"/>
                </a:solidFill>
                <a:effectLst/>
                <a:latin typeface="verdana" panose="020B0604030504040204" pitchFamily="34" charset="0"/>
              </a:rPr>
              <a:t>dataType []arrayRefVar[]; </a:t>
            </a:r>
            <a:r>
              <a:rPr lang="tr-TR" b="0" i="0">
                <a:solidFill>
                  <a:srgbClr val="000000"/>
                </a:solidFill>
                <a:effectLst/>
                <a:latin typeface="verdana" panose="020B0604030504040204" pitchFamily="34" charset="0"/>
              </a:rPr>
              <a:t>  </a:t>
            </a:r>
          </a:p>
          <a:p>
            <a:endParaRPr lang="tr-TR" b="1"/>
          </a:p>
          <a:p>
            <a:r>
              <a:rPr lang="tr-TR" b="1"/>
              <a:t>Örnek :</a:t>
            </a:r>
          </a:p>
          <a:p>
            <a:pPr marL="0" indent="0">
              <a:buNone/>
            </a:pPr>
            <a:r>
              <a:rPr lang="tr-TR" b="1"/>
              <a:t> </a:t>
            </a:r>
            <a:r>
              <a:rPr lang="en-US" b="1" i="0">
                <a:solidFill>
                  <a:srgbClr val="006699"/>
                </a:solidFill>
                <a:effectLst/>
                <a:latin typeface="verdana" panose="020B0604030504040204" pitchFamily="34" charset="0"/>
              </a:rPr>
              <a:t>int</a:t>
            </a:r>
            <a:r>
              <a:rPr lang="en-US" b="0" i="0">
                <a:solidFill>
                  <a:srgbClr val="000000"/>
                </a:solidFill>
                <a:effectLst/>
                <a:latin typeface="verdana" panose="020B0604030504040204" pitchFamily="34" charset="0"/>
              </a:rPr>
              <a:t>[][] arr=</a:t>
            </a:r>
            <a:r>
              <a:rPr lang="en-US" b="1" i="0">
                <a:solidFill>
                  <a:srgbClr val="006699"/>
                </a:solidFill>
                <a:effectLst/>
                <a:latin typeface="verdana" panose="020B0604030504040204" pitchFamily="34" charset="0"/>
              </a:rPr>
              <a:t>new</a:t>
            </a:r>
            <a:r>
              <a:rPr lang="en-US" b="0" i="0">
                <a:solidFill>
                  <a:srgbClr val="000000"/>
                </a:solidFill>
                <a:effectLst/>
                <a:latin typeface="verdana" panose="020B0604030504040204" pitchFamily="34" charset="0"/>
              </a:rPr>
              <a:t> </a:t>
            </a:r>
            <a:r>
              <a:rPr lang="en-US" b="1" i="0">
                <a:solidFill>
                  <a:srgbClr val="006699"/>
                </a:solidFill>
                <a:effectLst/>
                <a:latin typeface="verdana" panose="020B0604030504040204" pitchFamily="34" charset="0"/>
              </a:rPr>
              <a:t>int</a:t>
            </a:r>
            <a:r>
              <a:rPr lang="en-US" b="0" i="0">
                <a:solidFill>
                  <a:srgbClr val="000000"/>
                </a:solidFill>
                <a:effectLst/>
                <a:latin typeface="verdana" panose="020B0604030504040204" pitchFamily="34" charset="0"/>
              </a:rPr>
              <a:t>[</a:t>
            </a:r>
            <a:r>
              <a:rPr lang="en-US" b="0" i="0">
                <a:solidFill>
                  <a:srgbClr val="C00000"/>
                </a:solidFill>
                <a:effectLst/>
                <a:latin typeface="verdana" panose="020B0604030504040204" pitchFamily="34" charset="0"/>
              </a:rPr>
              <a:t>3</a:t>
            </a:r>
            <a:r>
              <a:rPr lang="en-US" b="0" i="0">
                <a:solidFill>
                  <a:srgbClr val="000000"/>
                </a:solidFill>
                <a:effectLst/>
                <a:latin typeface="verdana" panose="020B0604030504040204" pitchFamily="34" charset="0"/>
              </a:rPr>
              <a:t>][</a:t>
            </a:r>
            <a:r>
              <a:rPr lang="en-US" b="0" i="0">
                <a:solidFill>
                  <a:srgbClr val="C00000"/>
                </a:solidFill>
                <a:effectLst/>
                <a:latin typeface="verdana" panose="020B0604030504040204" pitchFamily="34" charset="0"/>
              </a:rPr>
              <a:t>3</a:t>
            </a:r>
            <a:r>
              <a:rPr lang="en-US" b="0" i="0">
                <a:solidFill>
                  <a:srgbClr val="000000"/>
                </a:solidFill>
                <a:effectLst/>
                <a:latin typeface="verdana" panose="020B0604030504040204" pitchFamily="34" charset="0"/>
              </a:rPr>
              <a:t>];</a:t>
            </a:r>
            <a:endParaRPr lang="tr-TR"/>
          </a:p>
        </p:txBody>
      </p:sp>
      <p:sp>
        <p:nvSpPr>
          <p:cNvPr id="4" name="Slayt Numarası Yer Tutucusu 3">
            <a:extLst>
              <a:ext uri="{FF2B5EF4-FFF2-40B4-BE49-F238E27FC236}">
                <a16:creationId xmlns:a16="http://schemas.microsoft.com/office/drawing/2014/main" id="{ACB7E255-FC7D-4EA3-99FA-73229D01B31C}"/>
              </a:ext>
            </a:extLst>
          </p:cNvPr>
          <p:cNvSpPr>
            <a:spLocks noGrp="1"/>
          </p:cNvSpPr>
          <p:nvPr>
            <p:ph type="sldNum" sz="quarter" idx="12"/>
          </p:nvPr>
        </p:nvSpPr>
        <p:spPr/>
        <p:txBody>
          <a:bodyPr/>
          <a:lstStyle/>
          <a:p>
            <a:fld id="{D57F1E4F-1CFF-5643-939E-217C01CDF565}" type="slidenum">
              <a:rPr lang="en-US" smtClean="0"/>
              <a:pPr/>
              <a:t>25</a:t>
            </a:fld>
            <a:endParaRPr lang="en-US"/>
          </a:p>
        </p:txBody>
      </p:sp>
      <p:sp>
        <p:nvSpPr>
          <p:cNvPr id="5" name="Başlık 1">
            <a:extLst>
              <a:ext uri="{FF2B5EF4-FFF2-40B4-BE49-F238E27FC236}">
                <a16:creationId xmlns:a16="http://schemas.microsoft.com/office/drawing/2014/main" id="{C4B8DF91-9666-4E72-BAAF-5185A60D6271}"/>
              </a:ext>
            </a:extLst>
          </p:cNvPr>
          <p:cNvSpPr>
            <a:spLocks noGrp="1"/>
          </p:cNvSpPr>
          <p:nvPr>
            <p:ph type="title"/>
          </p:nvPr>
        </p:nvSpPr>
        <p:spPr>
          <a:xfrm>
            <a:off x="2592388" y="623888"/>
            <a:ext cx="8912225" cy="1281112"/>
          </a:xfrm>
        </p:spPr>
        <p:txBody>
          <a:bodyPr>
            <a:normAutofit/>
          </a:bodyPr>
          <a:lstStyle/>
          <a:p>
            <a:pPr algn="ctr"/>
            <a:r>
              <a:rPr lang="tr-TR"/>
              <a:t>Çok Boyutlu Diziler(devam)</a:t>
            </a:r>
          </a:p>
        </p:txBody>
      </p:sp>
      <p:pic>
        <p:nvPicPr>
          <p:cNvPr id="8" name="Resim 7">
            <a:extLst>
              <a:ext uri="{FF2B5EF4-FFF2-40B4-BE49-F238E27FC236}">
                <a16:creationId xmlns:a16="http://schemas.microsoft.com/office/drawing/2014/main" id="{07EA50DD-749B-44FB-AEB2-57FD0D19FCA0}"/>
              </a:ext>
            </a:extLst>
          </p:cNvPr>
          <p:cNvPicPr>
            <a:picLocks noChangeAspect="1"/>
          </p:cNvPicPr>
          <p:nvPr/>
        </p:nvPicPr>
        <p:blipFill>
          <a:blip r:embed="rId2"/>
          <a:stretch>
            <a:fillRect/>
          </a:stretch>
        </p:blipFill>
        <p:spPr>
          <a:xfrm>
            <a:off x="6819705" y="1905000"/>
            <a:ext cx="4684907" cy="3654754"/>
          </a:xfrm>
          <a:prstGeom prst="rect">
            <a:avLst/>
          </a:prstGeom>
        </p:spPr>
      </p:pic>
    </p:spTree>
    <p:extLst>
      <p:ext uri="{BB962C8B-B14F-4D97-AF65-F5344CB8AC3E}">
        <p14:creationId xmlns:p14="http://schemas.microsoft.com/office/powerpoint/2010/main" val="2919995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15289228-2B2F-482F-B7A6-06DFF68BCB67}"/>
              </a:ext>
            </a:extLst>
          </p:cNvPr>
          <p:cNvPicPr>
            <a:picLocks noGrp="1" noChangeAspect="1"/>
          </p:cNvPicPr>
          <p:nvPr>
            <p:ph idx="1"/>
          </p:nvPr>
        </p:nvPicPr>
        <p:blipFill>
          <a:blip r:embed="rId2"/>
          <a:stretch>
            <a:fillRect/>
          </a:stretch>
        </p:blipFill>
        <p:spPr>
          <a:xfrm>
            <a:off x="2566159" y="2092625"/>
            <a:ext cx="8889171" cy="2860376"/>
          </a:xfrm>
        </p:spPr>
      </p:pic>
      <p:sp>
        <p:nvSpPr>
          <p:cNvPr id="4" name="Slayt Numarası Yer Tutucusu 3">
            <a:extLst>
              <a:ext uri="{FF2B5EF4-FFF2-40B4-BE49-F238E27FC236}">
                <a16:creationId xmlns:a16="http://schemas.microsoft.com/office/drawing/2014/main" id="{5615D8BD-E721-472C-B01F-65D454C46F0E}"/>
              </a:ext>
            </a:extLst>
          </p:cNvPr>
          <p:cNvSpPr>
            <a:spLocks noGrp="1"/>
          </p:cNvSpPr>
          <p:nvPr>
            <p:ph type="sldNum" sz="quarter" idx="12"/>
          </p:nvPr>
        </p:nvSpPr>
        <p:spPr/>
        <p:txBody>
          <a:bodyPr/>
          <a:lstStyle/>
          <a:p>
            <a:fld id="{D57F1E4F-1CFF-5643-939E-217C01CDF565}" type="slidenum">
              <a:rPr lang="en-US" smtClean="0"/>
              <a:pPr/>
              <a:t>26</a:t>
            </a:fld>
            <a:endParaRPr lang="en-US"/>
          </a:p>
        </p:txBody>
      </p:sp>
      <p:sp>
        <p:nvSpPr>
          <p:cNvPr id="5" name="Başlık 1">
            <a:extLst>
              <a:ext uri="{FF2B5EF4-FFF2-40B4-BE49-F238E27FC236}">
                <a16:creationId xmlns:a16="http://schemas.microsoft.com/office/drawing/2014/main" id="{902F6F6C-DC19-4DE9-A269-8A1141ECE705}"/>
              </a:ext>
            </a:extLst>
          </p:cNvPr>
          <p:cNvSpPr>
            <a:spLocks noGrp="1"/>
          </p:cNvSpPr>
          <p:nvPr>
            <p:ph type="title"/>
          </p:nvPr>
        </p:nvSpPr>
        <p:spPr>
          <a:xfrm>
            <a:off x="2592388" y="623888"/>
            <a:ext cx="8912225" cy="1281112"/>
          </a:xfrm>
        </p:spPr>
        <p:txBody>
          <a:bodyPr>
            <a:normAutofit/>
          </a:bodyPr>
          <a:lstStyle/>
          <a:p>
            <a:pPr algn="ctr"/>
            <a:r>
              <a:rPr lang="tr-TR"/>
              <a:t>Çok Boyutlu Dizi Uygulama Örneği-1</a:t>
            </a:r>
          </a:p>
        </p:txBody>
      </p:sp>
      <p:pic>
        <p:nvPicPr>
          <p:cNvPr id="9" name="Resim 8" descr="metin, saat içeren bir resim&#10;&#10;Açıklama otomatik olarak oluşturuldu">
            <a:extLst>
              <a:ext uri="{FF2B5EF4-FFF2-40B4-BE49-F238E27FC236}">
                <a16:creationId xmlns:a16="http://schemas.microsoft.com/office/drawing/2014/main" id="{B2C9AB14-E2BE-4CBD-AD89-9AEDBBEFA96E}"/>
              </a:ext>
            </a:extLst>
          </p:cNvPr>
          <p:cNvPicPr>
            <a:picLocks noChangeAspect="1"/>
          </p:cNvPicPr>
          <p:nvPr/>
        </p:nvPicPr>
        <p:blipFill>
          <a:blip r:embed="rId3"/>
          <a:stretch>
            <a:fillRect/>
          </a:stretch>
        </p:blipFill>
        <p:spPr>
          <a:xfrm>
            <a:off x="2543888" y="5588017"/>
            <a:ext cx="1786414" cy="1153432"/>
          </a:xfrm>
          <a:prstGeom prst="rect">
            <a:avLst/>
          </a:prstGeom>
        </p:spPr>
      </p:pic>
      <p:sp>
        <p:nvSpPr>
          <p:cNvPr id="10" name="Metin kutusu 9">
            <a:extLst>
              <a:ext uri="{FF2B5EF4-FFF2-40B4-BE49-F238E27FC236}">
                <a16:creationId xmlns:a16="http://schemas.microsoft.com/office/drawing/2014/main" id="{A91B1A0B-6312-42D8-8906-5B2D13C00763}"/>
              </a:ext>
            </a:extLst>
          </p:cNvPr>
          <p:cNvSpPr txBox="1"/>
          <p:nvPr/>
        </p:nvSpPr>
        <p:spPr>
          <a:xfrm>
            <a:off x="2543888" y="5070454"/>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282387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8FD1A8-A4E7-4DB3-90DE-C79E5D32B050}"/>
              </a:ext>
            </a:extLst>
          </p:cNvPr>
          <p:cNvSpPr>
            <a:spLocks noGrp="1"/>
          </p:cNvSpPr>
          <p:nvPr>
            <p:ph type="title"/>
          </p:nvPr>
        </p:nvSpPr>
        <p:spPr/>
        <p:txBody>
          <a:bodyPr/>
          <a:lstStyle/>
          <a:p>
            <a:pPr algn="ctr"/>
            <a:r>
              <a:rPr lang="tr-TR"/>
              <a:t>Pürüzlü Dizi (Jagged Array)</a:t>
            </a:r>
          </a:p>
        </p:txBody>
      </p:sp>
      <p:pic>
        <p:nvPicPr>
          <p:cNvPr id="6" name="İçerik Yer Tutucusu 5">
            <a:extLst>
              <a:ext uri="{FF2B5EF4-FFF2-40B4-BE49-F238E27FC236}">
                <a16:creationId xmlns:a16="http://schemas.microsoft.com/office/drawing/2014/main" id="{22360576-69E2-411C-9683-4DAF9652E274}"/>
              </a:ext>
            </a:extLst>
          </p:cNvPr>
          <p:cNvPicPr>
            <a:picLocks noGrp="1" noChangeAspect="1"/>
          </p:cNvPicPr>
          <p:nvPr>
            <p:ph idx="1"/>
          </p:nvPr>
        </p:nvPicPr>
        <p:blipFill>
          <a:blip r:embed="rId2"/>
          <a:stretch>
            <a:fillRect/>
          </a:stretch>
        </p:blipFill>
        <p:spPr>
          <a:xfrm>
            <a:off x="3203872" y="3050967"/>
            <a:ext cx="6859478" cy="2495289"/>
          </a:xfrm>
        </p:spPr>
      </p:pic>
      <p:sp>
        <p:nvSpPr>
          <p:cNvPr id="4" name="Slayt Numarası Yer Tutucusu 3">
            <a:extLst>
              <a:ext uri="{FF2B5EF4-FFF2-40B4-BE49-F238E27FC236}">
                <a16:creationId xmlns:a16="http://schemas.microsoft.com/office/drawing/2014/main" id="{9312DFE9-F828-4427-9CA3-3E05AE38C248}"/>
              </a:ext>
            </a:extLst>
          </p:cNvPr>
          <p:cNvSpPr>
            <a:spLocks noGrp="1"/>
          </p:cNvSpPr>
          <p:nvPr>
            <p:ph type="sldNum" sz="quarter" idx="12"/>
          </p:nvPr>
        </p:nvSpPr>
        <p:spPr/>
        <p:txBody>
          <a:bodyPr/>
          <a:lstStyle/>
          <a:p>
            <a:fld id="{D57F1E4F-1CFF-5643-939E-217C01CDF565}" type="slidenum">
              <a:rPr lang="en-US" smtClean="0"/>
              <a:pPr/>
              <a:t>27</a:t>
            </a:fld>
            <a:endParaRPr lang="en-US"/>
          </a:p>
        </p:txBody>
      </p:sp>
      <p:sp>
        <p:nvSpPr>
          <p:cNvPr id="7" name="Metin kutusu 6">
            <a:extLst>
              <a:ext uri="{FF2B5EF4-FFF2-40B4-BE49-F238E27FC236}">
                <a16:creationId xmlns:a16="http://schemas.microsoft.com/office/drawing/2014/main" id="{2B9776B3-CBE8-480B-B92D-95F948487F31}"/>
              </a:ext>
            </a:extLst>
          </p:cNvPr>
          <p:cNvSpPr txBox="1"/>
          <p:nvPr/>
        </p:nvSpPr>
        <p:spPr>
          <a:xfrm>
            <a:off x="2810311" y="1770077"/>
            <a:ext cx="8196045" cy="646331"/>
          </a:xfrm>
          <a:prstGeom prst="rect">
            <a:avLst/>
          </a:prstGeom>
          <a:noFill/>
        </p:spPr>
        <p:txBody>
          <a:bodyPr wrap="square" rtlCol="0">
            <a:spAutoFit/>
          </a:bodyPr>
          <a:lstStyle/>
          <a:p>
            <a:r>
              <a:rPr lang="tr-TR"/>
              <a:t>Bir 3D dizide çift sayıda sütun oluşturuyorsak, bu pürüzlü dizi olarak bilinir. Başka bir deyişle, </a:t>
            </a:r>
            <a:r>
              <a:rPr lang="tr-TR" u="sng"/>
              <a:t>farklı sayıda sütuna sahip bir dizi dizisidir</a:t>
            </a:r>
            <a:r>
              <a:rPr lang="tr-TR"/>
              <a:t>.</a:t>
            </a:r>
          </a:p>
        </p:txBody>
      </p:sp>
    </p:spTree>
    <p:extLst>
      <p:ext uri="{BB962C8B-B14F-4D97-AF65-F5344CB8AC3E}">
        <p14:creationId xmlns:p14="http://schemas.microsoft.com/office/powerpoint/2010/main" val="2022746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B831DC-4475-4FFA-9D30-A79F8BE91477}"/>
              </a:ext>
            </a:extLst>
          </p:cNvPr>
          <p:cNvSpPr>
            <a:spLocks noGrp="1"/>
          </p:cNvSpPr>
          <p:nvPr>
            <p:ph type="title"/>
          </p:nvPr>
        </p:nvSpPr>
        <p:spPr>
          <a:xfrm>
            <a:off x="2181139" y="624110"/>
            <a:ext cx="7517036" cy="684573"/>
          </a:xfrm>
        </p:spPr>
        <p:txBody>
          <a:bodyPr/>
          <a:lstStyle/>
          <a:p>
            <a:r>
              <a:rPr lang="tr-TR"/>
              <a:t>Pürüzlü Dizi Uygulama Örneği-1</a:t>
            </a:r>
          </a:p>
        </p:txBody>
      </p:sp>
      <p:pic>
        <p:nvPicPr>
          <p:cNvPr id="6" name="İçerik Yer Tutucusu 5" descr="metin içeren bir resim&#10;&#10;Açıklama otomatik olarak oluşturuldu">
            <a:extLst>
              <a:ext uri="{FF2B5EF4-FFF2-40B4-BE49-F238E27FC236}">
                <a16:creationId xmlns:a16="http://schemas.microsoft.com/office/drawing/2014/main" id="{D286F5FB-7909-45BC-87B5-EDBE1EFC21D7}"/>
              </a:ext>
            </a:extLst>
          </p:cNvPr>
          <p:cNvPicPr>
            <a:picLocks noGrp="1" noChangeAspect="1"/>
          </p:cNvPicPr>
          <p:nvPr>
            <p:ph idx="1"/>
          </p:nvPr>
        </p:nvPicPr>
        <p:blipFill>
          <a:blip r:embed="rId2"/>
          <a:stretch>
            <a:fillRect/>
          </a:stretch>
        </p:blipFill>
        <p:spPr>
          <a:xfrm>
            <a:off x="2181138" y="1426128"/>
            <a:ext cx="7517036" cy="5101449"/>
          </a:xfrm>
        </p:spPr>
      </p:pic>
      <p:sp>
        <p:nvSpPr>
          <p:cNvPr id="4" name="Slayt Numarası Yer Tutucusu 3">
            <a:extLst>
              <a:ext uri="{FF2B5EF4-FFF2-40B4-BE49-F238E27FC236}">
                <a16:creationId xmlns:a16="http://schemas.microsoft.com/office/drawing/2014/main" id="{4B06A2E0-F330-4660-A34A-C60791E56599}"/>
              </a:ext>
            </a:extLst>
          </p:cNvPr>
          <p:cNvSpPr>
            <a:spLocks noGrp="1"/>
          </p:cNvSpPr>
          <p:nvPr>
            <p:ph type="sldNum" sz="quarter" idx="12"/>
          </p:nvPr>
        </p:nvSpPr>
        <p:spPr/>
        <p:txBody>
          <a:bodyPr/>
          <a:lstStyle/>
          <a:p>
            <a:fld id="{D57F1E4F-1CFF-5643-939E-217C01CDF565}" type="slidenum">
              <a:rPr lang="en-US" smtClean="0"/>
              <a:pPr/>
              <a:t>28</a:t>
            </a:fld>
            <a:endParaRPr lang="en-US"/>
          </a:p>
        </p:txBody>
      </p:sp>
      <p:sp>
        <p:nvSpPr>
          <p:cNvPr id="7" name="Metin kutusu 6">
            <a:extLst>
              <a:ext uri="{FF2B5EF4-FFF2-40B4-BE49-F238E27FC236}">
                <a16:creationId xmlns:a16="http://schemas.microsoft.com/office/drawing/2014/main" id="{1C894E8C-7540-45F1-BB20-700343C62334}"/>
              </a:ext>
            </a:extLst>
          </p:cNvPr>
          <p:cNvSpPr txBox="1"/>
          <p:nvPr/>
        </p:nvSpPr>
        <p:spPr>
          <a:xfrm>
            <a:off x="10408961" y="4818785"/>
            <a:ext cx="1010239" cy="400110"/>
          </a:xfrm>
          <a:prstGeom prst="rect">
            <a:avLst/>
          </a:prstGeom>
          <a:noFill/>
        </p:spPr>
        <p:txBody>
          <a:bodyPr wrap="square" rtlCol="0">
            <a:spAutoFit/>
          </a:bodyPr>
          <a:lstStyle/>
          <a:p>
            <a:r>
              <a:rPr lang="tr-TR" sz="2000" b="1"/>
              <a:t>Çıktı</a:t>
            </a:r>
            <a:r>
              <a:rPr lang="tr-TR" sz="2000"/>
              <a:t>:</a:t>
            </a:r>
          </a:p>
        </p:txBody>
      </p:sp>
      <p:pic>
        <p:nvPicPr>
          <p:cNvPr id="9" name="Resim 8">
            <a:extLst>
              <a:ext uri="{FF2B5EF4-FFF2-40B4-BE49-F238E27FC236}">
                <a16:creationId xmlns:a16="http://schemas.microsoft.com/office/drawing/2014/main" id="{378E7A4F-E475-43E1-91DB-3A0167FFA198}"/>
              </a:ext>
            </a:extLst>
          </p:cNvPr>
          <p:cNvPicPr>
            <a:picLocks noChangeAspect="1"/>
          </p:cNvPicPr>
          <p:nvPr/>
        </p:nvPicPr>
        <p:blipFill>
          <a:blip r:embed="rId3"/>
          <a:stretch>
            <a:fillRect/>
          </a:stretch>
        </p:blipFill>
        <p:spPr>
          <a:xfrm>
            <a:off x="10010862" y="5415530"/>
            <a:ext cx="1806438" cy="1112047"/>
          </a:xfrm>
          <a:prstGeom prst="rect">
            <a:avLst/>
          </a:prstGeom>
        </p:spPr>
      </p:pic>
    </p:spTree>
    <p:extLst>
      <p:ext uri="{BB962C8B-B14F-4D97-AF65-F5344CB8AC3E}">
        <p14:creationId xmlns:p14="http://schemas.microsoft.com/office/powerpoint/2010/main" val="421437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2C59DF-43D9-463A-83F3-2785C052795A}"/>
              </a:ext>
            </a:extLst>
          </p:cNvPr>
          <p:cNvSpPr>
            <a:spLocks noGrp="1"/>
          </p:cNvSpPr>
          <p:nvPr>
            <p:ph type="title"/>
          </p:nvPr>
        </p:nvSpPr>
        <p:spPr/>
        <p:txBody>
          <a:bodyPr/>
          <a:lstStyle/>
          <a:p>
            <a:pPr algn="ctr"/>
            <a:r>
              <a:rPr lang="tr-TR"/>
              <a:t>Dizi Kopyalama</a:t>
            </a:r>
          </a:p>
        </p:txBody>
      </p:sp>
      <p:pic>
        <p:nvPicPr>
          <p:cNvPr id="6" name="İçerik Yer Tutucusu 5" descr="metin içeren bir resim&#10;&#10;Açıklama otomatik olarak oluşturuldu">
            <a:extLst>
              <a:ext uri="{FF2B5EF4-FFF2-40B4-BE49-F238E27FC236}">
                <a16:creationId xmlns:a16="http://schemas.microsoft.com/office/drawing/2014/main" id="{F4C7091B-008F-4F3C-8D34-28BE8EC3DE7F}"/>
              </a:ext>
            </a:extLst>
          </p:cNvPr>
          <p:cNvPicPr>
            <a:picLocks noGrp="1" noChangeAspect="1"/>
          </p:cNvPicPr>
          <p:nvPr>
            <p:ph idx="1"/>
          </p:nvPr>
        </p:nvPicPr>
        <p:blipFill>
          <a:blip r:embed="rId2"/>
          <a:stretch>
            <a:fillRect/>
          </a:stretch>
        </p:blipFill>
        <p:spPr>
          <a:xfrm>
            <a:off x="3191899" y="1539875"/>
            <a:ext cx="7351809" cy="3778250"/>
          </a:xfrm>
        </p:spPr>
      </p:pic>
      <p:sp>
        <p:nvSpPr>
          <p:cNvPr id="4" name="Slayt Numarası Yer Tutucusu 3">
            <a:extLst>
              <a:ext uri="{FF2B5EF4-FFF2-40B4-BE49-F238E27FC236}">
                <a16:creationId xmlns:a16="http://schemas.microsoft.com/office/drawing/2014/main" id="{083AD3ED-551F-41F3-93FD-F1D95772B5B4}"/>
              </a:ext>
            </a:extLst>
          </p:cNvPr>
          <p:cNvSpPr>
            <a:spLocks noGrp="1"/>
          </p:cNvSpPr>
          <p:nvPr>
            <p:ph type="sldNum" sz="quarter" idx="12"/>
          </p:nvPr>
        </p:nvSpPr>
        <p:spPr/>
        <p:txBody>
          <a:bodyPr/>
          <a:lstStyle/>
          <a:p>
            <a:fld id="{D57F1E4F-1CFF-5643-939E-217C01CDF565}" type="slidenum">
              <a:rPr lang="en-US" smtClean="0"/>
              <a:pPr/>
              <a:t>29</a:t>
            </a:fld>
            <a:endParaRPr lang="en-US"/>
          </a:p>
        </p:txBody>
      </p:sp>
      <p:sp>
        <p:nvSpPr>
          <p:cNvPr id="7" name="Metin kutusu 6">
            <a:extLst>
              <a:ext uri="{FF2B5EF4-FFF2-40B4-BE49-F238E27FC236}">
                <a16:creationId xmlns:a16="http://schemas.microsoft.com/office/drawing/2014/main" id="{112FA7F3-1F8A-46AC-8DB3-C954F53FD442}"/>
              </a:ext>
            </a:extLst>
          </p:cNvPr>
          <p:cNvSpPr txBox="1"/>
          <p:nvPr/>
        </p:nvSpPr>
        <p:spPr>
          <a:xfrm>
            <a:off x="3191899" y="5648344"/>
            <a:ext cx="1010239" cy="400110"/>
          </a:xfrm>
          <a:prstGeom prst="rect">
            <a:avLst/>
          </a:prstGeom>
          <a:noFill/>
        </p:spPr>
        <p:txBody>
          <a:bodyPr wrap="square" rtlCol="0">
            <a:spAutoFit/>
          </a:bodyPr>
          <a:lstStyle/>
          <a:p>
            <a:r>
              <a:rPr lang="tr-TR" sz="2000" b="1"/>
              <a:t>Çıktı</a:t>
            </a:r>
            <a:r>
              <a:rPr lang="tr-TR" sz="2000"/>
              <a:t>:</a:t>
            </a:r>
          </a:p>
        </p:txBody>
      </p:sp>
      <p:sp>
        <p:nvSpPr>
          <p:cNvPr id="8" name="Metin kutusu 7">
            <a:extLst>
              <a:ext uri="{FF2B5EF4-FFF2-40B4-BE49-F238E27FC236}">
                <a16:creationId xmlns:a16="http://schemas.microsoft.com/office/drawing/2014/main" id="{31CD355F-F2BE-4D9B-8B15-594E10C2155E}"/>
              </a:ext>
            </a:extLst>
          </p:cNvPr>
          <p:cNvSpPr txBox="1"/>
          <p:nvPr/>
        </p:nvSpPr>
        <p:spPr>
          <a:xfrm>
            <a:off x="4048251" y="5679122"/>
            <a:ext cx="116131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tr-TR">
                <a:solidFill>
                  <a:schemeClr val="bg1"/>
                </a:solidFill>
                <a:highlight>
                  <a:srgbClr val="000000"/>
                </a:highlight>
              </a:rPr>
              <a:t>caffein</a:t>
            </a:r>
          </a:p>
        </p:txBody>
      </p:sp>
      <p:sp>
        <p:nvSpPr>
          <p:cNvPr id="9" name="Metin kutusu 8">
            <a:extLst>
              <a:ext uri="{FF2B5EF4-FFF2-40B4-BE49-F238E27FC236}">
                <a16:creationId xmlns:a16="http://schemas.microsoft.com/office/drawing/2014/main" id="{A116D90F-9D72-46FB-9CCC-924FF68871CC}"/>
              </a:ext>
            </a:extLst>
          </p:cNvPr>
          <p:cNvSpPr txBox="1"/>
          <p:nvPr/>
        </p:nvSpPr>
        <p:spPr>
          <a:xfrm>
            <a:off x="3191899" y="6178618"/>
            <a:ext cx="5991012"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sz="2000"/>
              <a:t>System</a:t>
            </a:r>
            <a:r>
              <a:rPr lang="tr-TR"/>
              <a:t>.arraycopy(src, srcPos, dest, destPos, length); </a:t>
            </a:r>
          </a:p>
        </p:txBody>
      </p:sp>
    </p:spTree>
    <p:extLst>
      <p:ext uri="{BB962C8B-B14F-4D97-AF65-F5344CB8AC3E}">
        <p14:creationId xmlns:p14="http://schemas.microsoft.com/office/powerpoint/2010/main" val="389952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926482" y="1924018"/>
            <a:ext cx="8915400" cy="4476782"/>
          </a:xfrm>
        </p:spPr>
        <p:txBody>
          <a:bodyPr>
            <a:normAutofit/>
          </a:bodyPr>
          <a:lstStyle/>
          <a:p>
            <a:r>
              <a:rPr lang="tr-TR"/>
              <a:t>Dizilerde Takas ve Referans Mantığı ve Örnekleri</a:t>
            </a:r>
          </a:p>
          <a:p>
            <a:r>
              <a:rPr lang="tr-TR"/>
              <a:t>Çok Boyutlu Diziler</a:t>
            </a:r>
          </a:p>
          <a:p>
            <a:r>
              <a:rPr lang="tr-TR"/>
              <a:t>Çok Boyutlu Dizi Uygulama Örneği-1</a:t>
            </a:r>
          </a:p>
          <a:p>
            <a:r>
              <a:rPr lang="tr-TR"/>
              <a:t>Pürüzlü Dizi (Jagged Array)</a:t>
            </a:r>
          </a:p>
          <a:p>
            <a:r>
              <a:rPr lang="tr-TR"/>
              <a:t>Pürüzlü Dizi Uygulama Örneği-1</a:t>
            </a:r>
          </a:p>
          <a:p>
            <a:r>
              <a:rPr lang="tr-TR"/>
              <a:t>Dizi Kopyalama</a:t>
            </a:r>
          </a:p>
          <a:p>
            <a:pPr marL="0" indent="0">
              <a:buNone/>
            </a:pPr>
            <a:r>
              <a:rPr lang="tr-TR"/>
              <a:t>Dizi Kopyalama Uygulama Örneği-1</a:t>
            </a:r>
          </a:p>
          <a:p>
            <a:r>
              <a:rPr lang="tr-TR"/>
              <a:t>Dizi Klonlama</a:t>
            </a:r>
          </a:p>
          <a:p>
            <a:pPr marL="0" indent="0">
              <a:buNone/>
            </a:pPr>
            <a:r>
              <a:rPr lang="tr-TR"/>
              <a:t>Dizi Klonlama Uygulama Örneği-1</a:t>
            </a:r>
          </a:p>
          <a:p>
            <a:r>
              <a:rPr lang="tr-TR"/>
              <a:t>Java'da 2 Matris Eklenmesi ve Toplanması Uygulama Örneği-1</a:t>
            </a:r>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xmlns=""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37330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58D277-6CED-486C-A60D-F117D0DFCEC9}"/>
              </a:ext>
            </a:extLst>
          </p:cNvPr>
          <p:cNvSpPr>
            <a:spLocks noGrp="1"/>
          </p:cNvSpPr>
          <p:nvPr>
            <p:ph type="title"/>
          </p:nvPr>
        </p:nvSpPr>
        <p:spPr>
          <a:xfrm>
            <a:off x="2592925" y="624110"/>
            <a:ext cx="8911687" cy="659406"/>
          </a:xfrm>
        </p:spPr>
        <p:txBody>
          <a:bodyPr/>
          <a:lstStyle/>
          <a:p>
            <a:pPr algn="ctr"/>
            <a:r>
              <a:rPr lang="tr-TR"/>
              <a:t>Dizi Kopyalama (devam)</a:t>
            </a:r>
          </a:p>
        </p:txBody>
      </p:sp>
      <p:sp>
        <p:nvSpPr>
          <p:cNvPr id="3" name="İçerik Yer Tutucusu 2">
            <a:extLst>
              <a:ext uri="{FF2B5EF4-FFF2-40B4-BE49-F238E27FC236}">
                <a16:creationId xmlns:a16="http://schemas.microsoft.com/office/drawing/2014/main" id="{96D520B7-551E-4006-909B-EEBC372FCA5E}"/>
              </a:ext>
            </a:extLst>
          </p:cNvPr>
          <p:cNvSpPr>
            <a:spLocks noGrp="1"/>
          </p:cNvSpPr>
          <p:nvPr>
            <p:ph idx="1"/>
          </p:nvPr>
        </p:nvSpPr>
        <p:spPr>
          <a:xfrm>
            <a:off x="2206305" y="2133600"/>
            <a:ext cx="9298307" cy="4502092"/>
          </a:xfrm>
        </p:spPr>
        <p:txBody>
          <a:bodyPr>
            <a:normAutofit lnSpcReduction="10000"/>
          </a:bodyPr>
          <a:lstStyle/>
          <a:p>
            <a:pPr>
              <a:lnSpc>
                <a:spcPct val="120000"/>
              </a:lnSpc>
            </a:pPr>
            <a:r>
              <a:rPr lang="tr-TR" b="1"/>
              <a:t>Metodun ilk parametresi olan src; </a:t>
            </a:r>
            <a:r>
              <a:rPr lang="tr-TR"/>
              <a:t>kaynak dizidir. Yani kopyalanacak dizi ilk parametre olarak verilir. Veri tipi Object’dir. Çünkü her veri türünden dizi atanabilir. </a:t>
            </a:r>
          </a:p>
          <a:p>
            <a:r>
              <a:rPr lang="tr-TR" b="1"/>
              <a:t>İkinci parametre olan srcPos;</a:t>
            </a:r>
            <a:r>
              <a:rPr lang="tr-TR"/>
              <a:t> kaynak dizinin hangi index’ten itibaren kopyalanacağıdır. Kaçıncı index’ten itibaren kopyalamasını istiyorsanız tamsayı olarak belirtmelisiniz. </a:t>
            </a:r>
          </a:p>
          <a:p>
            <a:r>
              <a:rPr lang="tr-TR" b="1"/>
              <a:t>Üçüncü parametre olan destPos; </a:t>
            </a:r>
            <a:r>
              <a:rPr lang="tr-TR"/>
              <a:t>hedef dizidir. Yani kopyayı alacak dizi değişkenidir. </a:t>
            </a:r>
          </a:p>
          <a:p>
            <a:r>
              <a:rPr lang="tr-TR" b="1"/>
              <a:t>Dördüncü parametre olan destPos; </a:t>
            </a:r>
            <a:r>
              <a:rPr lang="tr-TR"/>
              <a:t>hedef diziye hangi index’ten itibaren </a:t>
            </a:r>
          </a:p>
          <a:p>
            <a:pPr marL="0" indent="0">
              <a:buNone/>
            </a:pPr>
            <a:r>
              <a:rPr lang="tr-TR"/>
              <a:t>	kopyalanacağıdır. Eğer diziye ekleme yapıyor olsaydık, o halde pozisyon 	değerini ekleme olacak şekilde ayarlamalıydık. </a:t>
            </a:r>
          </a:p>
          <a:p>
            <a:r>
              <a:rPr lang="tr-TR" b="1"/>
              <a:t>Son parametre olan length; </a:t>
            </a:r>
            <a:r>
              <a:rPr lang="tr-TR"/>
              <a:t>kaç eleman kopyalanacağıdır. Yani dilerseniz </a:t>
            </a:r>
          </a:p>
          <a:p>
            <a:pPr marL="0" indent="0">
              <a:buNone/>
            </a:pPr>
            <a:r>
              <a:rPr lang="tr-TR"/>
              <a:t>	sadece 2 eleman kopyalamasını isteyebilirsiniz.</a:t>
            </a:r>
          </a:p>
        </p:txBody>
      </p:sp>
      <p:sp>
        <p:nvSpPr>
          <p:cNvPr id="4" name="Slayt Numarası Yer Tutucusu 3">
            <a:extLst>
              <a:ext uri="{FF2B5EF4-FFF2-40B4-BE49-F238E27FC236}">
                <a16:creationId xmlns:a16="http://schemas.microsoft.com/office/drawing/2014/main" id="{0053F520-3492-45B9-8625-0C7BADE7C167}"/>
              </a:ext>
            </a:extLst>
          </p:cNvPr>
          <p:cNvSpPr>
            <a:spLocks noGrp="1"/>
          </p:cNvSpPr>
          <p:nvPr>
            <p:ph type="sldNum" sz="quarter" idx="12"/>
          </p:nvPr>
        </p:nvSpPr>
        <p:spPr/>
        <p:txBody>
          <a:bodyPr/>
          <a:lstStyle/>
          <a:p>
            <a:fld id="{D57F1E4F-1CFF-5643-939E-217C01CDF565}" type="slidenum">
              <a:rPr lang="en-US" smtClean="0"/>
              <a:pPr/>
              <a:t>30</a:t>
            </a:fld>
            <a:endParaRPr lang="en-US"/>
          </a:p>
        </p:txBody>
      </p:sp>
      <p:sp>
        <p:nvSpPr>
          <p:cNvPr id="6" name="Metin kutusu 5">
            <a:extLst>
              <a:ext uri="{FF2B5EF4-FFF2-40B4-BE49-F238E27FC236}">
                <a16:creationId xmlns:a16="http://schemas.microsoft.com/office/drawing/2014/main" id="{C639BE17-82F9-48F2-ABDC-F23007756A7F}"/>
              </a:ext>
            </a:extLst>
          </p:cNvPr>
          <p:cNvSpPr txBox="1"/>
          <p:nvPr/>
        </p:nvSpPr>
        <p:spPr>
          <a:xfrm>
            <a:off x="2589212" y="1438838"/>
            <a:ext cx="5991012"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sz="2000"/>
              <a:t>System</a:t>
            </a:r>
            <a:r>
              <a:rPr lang="tr-TR"/>
              <a:t>.arraycopy(src, srcPos, dest, destPos, length); </a:t>
            </a:r>
          </a:p>
        </p:txBody>
      </p:sp>
      <p:sp>
        <p:nvSpPr>
          <p:cNvPr id="7" name="Metin kutusu 6">
            <a:extLst>
              <a:ext uri="{FF2B5EF4-FFF2-40B4-BE49-F238E27FC236}">
                <a16:creationId xmlns:a16="http://schemas.microsoft.com/office/drawing/2014/main" id="{56CD1DEF-BF39-4F26-B248-FE1EEA0CD995}"/>
              </a:ext>
            </a:extLst>
          </p:cNvPr>
          <p:cNvSpPr txBox="1"/>
          <p:nvPr/>
        </p:nvSpPr>
        <p:spPr>
          <a:xfrm>
            <a:off x="2589212" y="1438838"/>
            <a:ext cx="5991012"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sz="2000"/>
              <a:t>System</a:t>
            </a:r>
            <a:r>
              <a:rPr lang="tr-TR"/>
              <a:t>.arraycopy(src, srcPos, dest, destPos, length); </a:t>
            </a:r>
          </a:p>
        </p:txBody>
      </p:sp>
    </p:spTree>
    <p:extLst>
      <p:ext uri="{BB962C8B-B14F-4D97-AF65-F5344CB8AC3E}">
        <p14:creationId xmlns:p14="http://schemas.microsoft.com/office/powerpoint/2010/main" val="1912127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C8757D-B7F7-42E5-9A10-3CF74C5A269D}"/>
              </a:ext>
            </a:extLst>
          </p:cNvPr>
          <p:cNvSpPr>
            <a:spLocks noGrp="1"/>
          </p:cNvSpPr>
          <p:nvPr>
            <p:ph type="title"/>
          </p:nvPr>
        </p:nvSpPr>
        <p:spPr>
          <a:xfrm>
            <a:off x="2457975" y="624109"/>
            <a:ext cx="8531604" cy="1515083"/>
          </a:xfrm>
        </p:spPr>
        <p:txBody>
          <a:bodyPr/>
          <a:lstStyle/>
          <a:p>
            <a:pPr algn="ctr"/>
            <a:r>
              <a:rPr lang="tr-TR"/>
              <a:t>Dizi Klonlama</a:t>
            </a:r>
            <a:br>
              <a:rPr lang="tr-TR"/>
            </a:br>
            <a:endParaRPr lang="tr-TR"/>
          </a:p>
        </p:txBody>
      </p:sp>
      <p:sp>
        <p:nvSpPr>
          <p:cNvPr id="3" name="İçerik Yer Tutucusu 2">
            <a:extLst>
              <a:ext uri="{FF2B5EF4-FFF2-40B4-BE49-F238E27FC236}">
                <a16:creationId xmlns:a16="http://schemas.microsoft.com/office/drawing/2014/main" id="{B4B1513A-16C1-4D65-B76C-57EC4F3E32ED}"/>
              </a:ext>
            </a:extLst>
          </p:cNvPr>
          <p:cNvSpPr>
            <a:spLocks noGrp="1"/>
          </p:cNvSpPr>
          <p:nvPr>
            <p:ph idx="1"/>
          </p:nvPr>
        </p:nvSpPr>
        <p:spPr>
          <a:xfrm>
            <a:off x="2457974" y="2736092"/>
            <a:ext cx="8531604" cy="2087578"/>
          </a:xfrm>
        </p:spPr>
        <p:txBody>
          <a:bodyPr>
            <a:normAutofit/>
          </a:bodyPr>
          <a:lstStyle/>
          <a:p>
            <a:r>
              <a:rPr lang="tr-TR"/>
              <a:t>Java dizisi Klonlanabilir arayüzü uyguladığından, Java dizisinin klonunu oluşturabiliriz. Tek boyutlu bir dizinin klonunu oluşturursak, Java dizisinin derin kopyasını oluşturur. Bu, gerçek değeri kopyalayacağı anlamına gelir. Ancak, çok boyutlu bir dizinin klonunu oluşturursak, Java dizisinin sığ kopyasını oluşturur, bu da referansları kopyaladığı anlamına gelir.</a:t>
            </a:r>
          </a:p>
        </p:txBody>
      </p:sp>
      <p:sp>
        <p:nvSpPr>
          <p:cNvPr id="4" name="Slayt Numarası Yer Tutucusu 3">
            <a:extLst>
              <a:ext uri="{FF2B5EF4-FFF2-40B4-BE49-F238E27FC236}">
                <a16:creationId xmlns:a16="http://schemas.microsoft.com/office/drawing/2014/main" id="{092E94CA-3329-4E5C-AB08-CADD6604A997}"/>
              </a:ext>
            </a:extLst>
          </p:cNvPr>
          <p:cNvSpPr>
            <a:spLocks noGrp="1"/>
          </p:cNvSpPr>
          <p:nvPr>
            <p:ph type="sldNum" sz="quarter" idx="12"/>
          </p:nvPr>
        </p:nvSpPr>
        <p:spPr/>
        <p:txBody>
          <a:bodyPr/>
          <a:lstStyle/>
          <a:p>
            <a:fld id="{D57F1E4F-1CFF-5643-939E-217C01CDF565}" type="slidenum">
              <a:rPr lang="en-US" smtClean="0"/>
              <a:pPr/>
              <a:t>31</a:t>
            </a:fld>
            <a:endParaRPr lang="en-US"/>
          </a:p>
        </p:txBody>
      </p:sp>
    </p:spTree>
    <p:extLst>
      <p:ext uri="{BB962C8B-B14F-4D97-AF65-F5344CB8AC3E}">
        <p14:creationId xmlns:p14="http://schemas.microsoft.com/office/powerpoint/2010/main" val="3043935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5AA08D-0055-4521-AC7D-CF95C6676CA0}"/>
              </a:ext>
            </a:extLst>
          </p:cNvPr>
          <p:cNvSpPr>
            <a:spLocks noGrp="1"/>
          </p:cNvSpPr>
          <p:nvPr>
            <p:ph type="title"/>
          </p:nvPr>
        </p:nvSpPr>
        <p:spPr/>
        <p:txBody>
          <a:bodyPr/>
          <a:lstStyle/>
          <a:p>
            <a:r>
              <a:rPr lang="tr-TR"/>
              <a:t>Java'da Dizi Klonlama Uygulama Örneği-1</a:t>
            </a:r>
          </a:p>
        </p:txBody>
      </p:sp>
      <p:sp>
        <p:nvSpPr>
          <p:cNvPr id="4" name="Slayt Numarası Yer Tutucusu 3">
            <a:extLst>
              <a:ext uri="{FF2B5EF4-FFF2-40B4-BE49-F238E27FC236}">
                <a16:creationId xmlns:a16="http://schemas.microsoft.com/office/drawing/2014/main" id="{B18C57C6-5C4D-40A4-8E15-1B696870DF48}"/>
              </a:ext>
            </a:extLst>
          </p:cNvPr>
          <p:cNvSpPr>
            <a:spLocks noGrp="1"/>
          </p:cNvSpPr>
          <p:nvPr>
            <p:ph type="sldNum" sz="quarter" idx="12"/>
          </p:nvPr>
        </p:nvSpPr>
        <p:spPr/>
        <p:txBody>
          <a:bodyPr/>
          <a:lstStyle/>
          <a:p>
            <a:fld id="{D57F1E4F-1CFF-5643-939E-217C01CDF565}" type="slidenum">
              <a:rPr lang="en-US" smtClean="0"/>
              <a:pPr/>
              <a:t>32</a:t>
            </a:fld>
            <a:endParaRPr lang="en-US"/>
          </a:p>
        </p:txBody>
      </p:sp>
      <p:pic>
        <p:nvPicPr>
          <p:cNvPr id="5" name="İçerik Yer Tutucusu 4" descr="metin içeren bir resim&#10;&#10;Açıklama otomatik olarak oluşturuldu">
            <a:extLst>
              <a:ext uri="{FF2B5EF4-FFF2-40B4-BE49-F238E27FC236}">
                <a16:creationId xmlns:a16="http://schemas.microsoft.com/office/drawing/2014/main" id="{47246C08-851D-49B2-930D-11F76D1E7847}"/>
              </a:ext>
            </a:extLst>
          </p:cNvPr>
          <p:cNvPicPr>
            <a:picLocks noGrp="1" noChangeAspect="1"/>
          </p:cNvPicPr>
          <p:nvPr>
            <p:ph idx="1"/>
          </p:nvPr>
        </p:nvPicPr>
        <p:blipFill>
          <a:blip r:embed="rId2"/>
          <a:stretch>
            <a:fillRect/>
          </a:stretch>
        </p:blipFill>
        <p:spPr>
          <a:xfrm>
            <a:off x="2592925" y="2125211"/>
            <a:ext cx="6764071" cy="4535648"/>
          </a:xfrm>
          <a:prstGeom prst="rect">
            <a:avLst/>
          </a:prstGeom>
        </p:spPr>
      </p:pic>
      <p:pic>
        <p:nvPicPr>
          <p:cNvPr id="6" name="Resim 5" descr="metin içeren bir resim&#10;&#10;Açıklama otomatik olarak oluşturuldu">
            <a:extLst>
              <a:ext uri="{FF2B5EF4-FFF2-40B4-BE49-F238E27FC236}">
                <a16:creationId xmlns:a16="http://schemas.microsoft.com/office/drawing/2014/main" id="{DD1FB728-3531-4852-B95E-7F77EF66B6A8}"/>
              </a:ext>
            </a:extLst>
          </p:cNvPr>
          <p:cNvPicPr>
            <a:picLocks noChangeAspect="1"/>
          </p:cNvPicPr>
          <p:nvPr/>
        </p:nvPicPr>
        <p:blipFill>
          <a:blip r:embed="rId3"/>
          <a:stretch>
            <a:fillRect/>
          </a:stretch>
        </p:blipFill>
        <p:spPr>
          <a:xfrm>
            <a:off x="9406524" y="4077805"/>
            <a:ext cx="2605846" cy="2583054"/>
          </a:xfrm>
          <a:prstGeom prst="rect">
            <a:avLst/>
          </a:prstGeom>
        </p:spPr>
      </p:pic>
      <p:sp>
        <p:nvSpPr>
          <p:cNvPr id="7" name="Metin kutusu 6">
            <a:extLst>
              <a:ext uri="{FF2B5EF4-FFF2-40B4-BE49-F238E27FC236}">
                <a16:creationId xmlns:a16="http://schemas.microsoft.com/office/drawing/2014/main" id="{17DD2A04-A252-43AB-8EFC-3287DFA006C4}"/>
              </a:ext>
            </a:extLst>
          </p:cNvPr>
          <p:cNvSpPr txBox="1"/>
          <p:nvPr/>
        </p:nvSpPr>
        <p:spPr>
          <a:xfrm>
            <a:off x="10272207" y="3429000"/>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535515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8249B7-0932-4812-A941-EBC426693806}"/>
              </a:ext>
            </a:extLst>
          </p:cNvPr>
          <p:cNvSpPr>
            <a:spLocks noGrp="1"/>
          </p:cNvSpPr>
          <p:nvPr>
            <p:ph type="title"/>
          </p:nvPr>
        </p:nvSpPr>
        <p:spPr>
          <a:xfrm>
            <a:off x="2592925" y="624110"/>
            <a:ext cx="8463765" cy="1171134"/>
          </a:xfrm>
        </p:spPr>
        <p:txBody>
          <a:bodyPr>
            <a:normAutofit fontScale="90000"/>
          </a:bodyPr>
          <a:lstStyle/>
          <a:p>
            <a:r>
              <a:rPr lang="tr-TR"/>
              <a:t>Java'da 2 Matris Eklenmesi ve Toplanması Uygulama Örneği-1</a:t>
            </a:r>
          </a:p>
        </p:txBody>
      </p:sp>
      <p:pic>
        <p:nvPicPr>
          <p:cNvPr id="6" name="İçerik Yer Tutucusu 5" descr="metin içeren bir resim&#10;&#10;Açıklama otomatik olarak oluşturuldu">
            <a:extLst>
              <a:ext uri="{FF2B5EF4-FFF2-40B4-BE49-F238E27FC236}">
                <a16:creationId xmlns:a16="http://schemas.microsoft.com/office/drawing/2014/main" id="{EE031A38-D4E1-48C5-B05F-A344DF3FF554}"/>
              </a:ext>
            </a:extLst>
          </p:cNvPr>
          <p:cNvPicPr>
            <a:picLocks noGrp="1" noChangeAspect="1"/>
          </p:cNvPicPr>
          <p:nvPr>
            <p:ph idx="1"/>
          </p:nvPr>
        </p:nvPicPr>
        <p:blipFill>
          <a:blip r:embed="rId2"/>
          <a:stretch>
            <a:fillRect/>
          </a:stretch>
        </p:blipFill>
        <p:spPr>
          <a:xfrm>
            <a:off x="2592925" y="2083266"/>
            <a:ext cx="8084485" cy="4401424"/>
          </a:xfrm>
        </p:spPr>
      </p:pic>
      <p:sp>
        <p:nvSpPr>
          <p:cNvPr id="4" name="Slayt Numarası Yer Tutucusu 3">
            <a:extLst>
              <a:ext uri="{FF2B5EF4-FFF2-40B4-BE49-F238E27FC236}">
                <a16:creationId xmlns:a16="http://schemas.microsoft.com/office/drawing/2014/main" id="{17490914-0849-4D2E-8662-932F53C3AF70}"/>
              </a:ext>
            </a:extLst>
          </p:cNvPr>
          <p:cNvSpPr>
            <a:spLocks noGrp="1"/>
          </p:cNvSpPr>
          <p:nvPr>
            <p:ph type="sldNum" sz="quarter" idx="12"/>
          </p:nvPr>
        </p:nvSpPr>
        <p:spPr/>
        <p:txBody>
          <a:bodyPr/>
          <a:lstStyle/>
          <a:p>
            <a:fld id="{D57F1E4F-1CFF-5643-939E-217C01CDF565}" type="slidenum">
              <a:rPr lang="en-US" smtClean="0"/>
              <a:pPr/>
              <a:t>33</a:t>
            </a:fld>
            <a:endParaRPr lang="en-US"/>
          </a:p>
        </p:txBody>
      </p:sp>
      <p:sp>
        <p:nvSpPr>
          <p:cNvPr id="14" name="Metin kutusu 13">
            <a:extLst>
              <a:ext uri="{FF2B5EF4-FFF2-40B4-BE49-F238E27FC236}">
                <a16:creationId xmlns:a16="http://schemas.microsoft.com/office/drawing/2014/main" id="{E67668C0-9C9D-4DBD-965C-F6C00DAB4F1F}"/>
              </a:ext>
            </a:extLst>
          </p:cNvPr>
          <p:cNvSpPr txBox="1"/>
          <p:nvPr/>
        </p:nvSpPr>
        <p:spPr>
          <a:xfrm>
            <a:off x="10882618" y="5402511"/>
            <a:ext cx="912303"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tr-TR">
                <a:solidFill>
                  <a:schemeClr val="bg1"/>
                </a:solidFill>
                <a:highlight>
                  <a:srgbClr val="000000"/>
                </a:highlight>
              </a:rPr>
              <a:t>2 6 8</a:t>
            </a:r>
          </a:p>
          <a:p>
            <a:r>
              <a:rPr lang="tr-TR">
                <a:solidFill>
                  <a:schemeClr val="bg1"/>
                </a:solidFill>
                <a:highlight>
                  <a:srgbClr val="000000"/>
                </a:highlight>
              </a:rPr>
              <a:t>6 8 10</a:t>
            </a:r>
          </a:p>
        </p:txBody>
      </p:sp>
      <p:sp>
        <p:nvSpPr>
          <p:cNvPr id="15" name="Metin kutusu 14">
            <a:extLst>
              <a:ext uri="{FF2B5EF4-FFF2-40B4-BE49-F238E27FC236}">
                <a16:creationId xmlns:a16="http://schemas.microsoft.com/office/drawing/2014/main" id="{2DDBD3DF-8CD5-4A3C-951A-4655DAC97706}"/>
              </a:ext>
            </a:extLst>
          </p:cNvPr>
          <p:cNvSpPr txBox="1"/>
          <p:nvPr/>
        </p:nvSpPr>
        <p:spPr>
          <a:xfrm>
            <a:off x="10882618" y="4862702"/>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390908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B71B9B-0A5E-4140-842A-E7099A65ACC7}"/>
              </a:ext>
            </a:extLst>
          </p:cNvPr>
          <p:cNvSpPr>
            <a:spLocks noGrp="1"/>
          </p:cNvSpPr>
          <p:nvPr>
            <p:ph type="title"/>
          </p:nvPr>
        </p:nvSpPr>
        <p:spPr/>
        <p:txBody>
          <a:bodyPr>
            <a:normAutofit fontScale="90000"/>
          </a:bodyPr>
          <a:lstStyle/>
          <a:p>
            <a:r>
              <a:rPr lang="tr-TR"/>
              <a:t>Java'da 2 Matris Eklenmesi ve Toplanması Uygulama Örneği-1 (devam)</a:t>
            </a:r>
          </a:p>
        </p:txBody>
      </p:sp>
      <p:pic>
        <p:nvPicPr>
          <p:cNvPr id="6" name="İçerik Yer Tutucusu 5">
            <a:extLst>
              <a:ext uri="{FF2B5EF4-FFF2-40B4-BE49-F238E27FC236}">
                <a16:creationId xmlns:a16="http://schemas.microsoft.com/office/drawing/2014/main" id="{440BF8B2-35F5-4879-BCEC-CF62A3FFCC07}"/>
              </a:ext>
            </a:extLst>
          </p:cNvPr>
          <p:cNvPicPr>
            <a:picLocks noGrp="1" noChangeAspect="1"/>
          </p:cNvPicPr>
          <p:nvPr>
            <p:ph idx="1"/>
          </p:nvPr>
        </p:nvPicPr>
        <p:blipFill>
          <a:blip r:embed="rId2"/>
          <a:stretch>
            <a:fillRect/>
          </a:stretch>
        </p:blipFill>
        <p:spPr>
          <a:xfrm>
            <a:off x="3464653" y="2611554"/>
            <a:ext cx="5978491" cy="3543795"/>
          </a:xfrm>
        </p:spPr>
      </p:pic>
      <p:sp>
        <p:nvSpPr>
          <p:cNvPr id="4" name="Slayt Numarası Yer Tutucusu 3">
            <a:extLst>
              <a:ext uri="{FF2B5EF4-FFF2-40B4-BE49-F238E27FC236}">
                <a16:creationId xmlns:a16="http://schemas.microsoft.com/office/drawing/2014/main" id="{40787F80-7614-41DA-B146-20376252D61B}"/>
              </a:ext>
            </a:extLst>
          </p:cNvPr>
          <p:cNvSpPr>
            <a:spLocks noGrp="1"/>
          </p:cNvSpPr>
          <p:nvPr>
            <p:ph type="sldNum" sz="quarter" idx="12"/>
          </p:nvPr>
        </p:nvSpPr>
        <p:spPr/>
        <p:txBody>
          <a:bodyPr/>
          <a:lstStyle/>
          <a:p>
            <a:fld id="{D57F1E4F-1CFF-5643-939E-217C01CDF565}" type="slidenum">
              <a:rPr lang="en-US" smtClean="0"/>
              <a:pPr/>
              <a:t>34</a:t>
            </a:fld>
            <a:endParaRPr lang="en-US"/>
          </a:p>
        </p:txBody>
      </p:sp>
    </p:spTree>
    <p:extLst>
      <p:ext uri="{BB962C8B-B14F-4D97-AF65-F5344CB8AC3E}">
        <p14:creationId xmlns:p14="http://schemas.microsoft.com/office/powerpoint/2010/main" val="357490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99064B-F69D-4AEA-B5FF-8BDA24016AB7}"/>
              </a:ext>
            </a:extLst>
          </p:cNvPr>
          <p:cNvSpPr>
            <a:spLocks noGrp="1"/>
          </p:cNvSpPr>
          <p:nvPr>
            <p:ph type="title"/>
          </p:nvPr>
        </p:nvSpPr>
        <p:spPr>
          <a:xfrm>
            <a:off x="1660510" y="512462"/>
            <a:ext cx="10167967" cy="1280890"/>
          </a:xfrm>
        </p:spPr>
        <p:txBody>
          <a:bodyPr/>
          <a:lstStyle/>
          <a:p>
            <a:pPr algn="ctr"/>
            <a:r>
              <a:rPr lang="tr-TR"/>
              <a:t>Çok Boyutlu Dizilerde İki Dizinin Karşılaştırılması</a:t>
            </a:r>
          </a:p>
        </p:txBody>
      </p:sp>
      <p:sp>
        <p:nvSpPr>
          <p:cNvPr id="3" name="İçerik Yer Tutucusu 2">
            <a:extLst>
              <a:ext uri="{FF2B5EF4-FFF2-40B4-BE49-F238E27FC236}">
                <a16:creationId xmlns:a16="http://schemas.microsoft.com/office/drawing/2014/main" id="{4F7339BF-3AB6-4BF4-89C8-BA2D90BF94E0}"/>
              </a:ext>
            </a:extLst>
          </p:cNvPr>
          <p:cNvSpPr>
            <a:spLocks noGrp="1"/>
          </p:cNvSpPr>
          <p:nvPr>
            <p:ph idx="1"/>
          </p:nvPr>
        </p:nvSpPr>
        <p:spPr>
          <a:xfrm>
            <a:off x="1459175" y="1306791"/>
            <a:ext cx="10167966" cy="4959786"/>
          </a:xfrm>
        </p:spPr>
        <p:txBody>
          <a:bodyPr/>
          <a:lstStyle/>
          <a:p>
            <a:pPr marL="0" indent="0">
              <a:buNone/>
            </a:pPr>
            <a:r>
              <a:rPr lang="tr-TR" b="1"/>
              <a:t>Java'da Java.util.Arrays.deepEquals ()</a:t>
            </a:r>
          </a:p>
          <a:p>
            <a:r>
              <a:rPr lang="tr-TR"/>
              <a:t>Arrays.deepEquals (), boyuttan bağımsız olarak tüm dizilerde çalışır.</a:t>
            </a:r>
          </a:p>
          <a:p>
            <a:endParaRPr lang="tr-TR"/>
          </a:p>
        </p:txBody>
      </p:sp>
      <p:sp>
        <p:nvSpPr>
          <p:cNvPr id="4" name="Slayt Numarası Yer Tutucusu 3">
            <a:extLst>
              <a:ext uri="{FF2B5EF4-FFF2-40B4-BE49-F238E27FC236}">
                <a16:creationId xmlns:a16="http://schemas.microsoft.com/office/drawing/2014/main" id="{EB732F6F-AB75-4E26-A15F-A58810CA55C7}"/>
              </a:ext>
            </a:extLst>
          </p:cNvPr>
          <p:cNvSpPr>
            <a:spLocks noGrp="1"/>
          </p:cNvSpPr>
          <p:nvPr>
            <p:ph type="sldNum" sz="quarter" idx="12"/>
          </p:nvPr>
        </p:nvSpPr>
        <p:spPr/>
        <p:txBody>
          <a:bodyPr/>
          <a:lstStyle/>
          <a:p>
            <a:fld id="{D57F1E4F-1CFF-5643-939E-217C01CDF565}" type="slidenum">
              <a:rPr lang="en-US" smtClean="0"/>
              <a:pPr/>
              <a:t>35</a:t>
            </a:fld>
            <a:endParaRPr lang="en-US"/>
          </a:p>
        </p:txBody>
      </p:sp>
      <p:pic>
        <p:nvPicPr>
          <p:cNvPr id="6" name="Resim 5" descr="metin içeren bir resim&#10;&#10;Açıklama otomatik olarak oluşturuldu">
            <a:extLst>
              <a:ext uri="{FF2B5EF4-FFF2-40B4-BE49-F238E27FC236}">
                <a16:creationId xmlns:a16="http://schemas.microsoft.com/office/drawing/2014/main" id="{73746ED7-7A90-41FB-83A0-4C953D70D212}"/>
              </a:ext>
            </a:extLst>
          </p:cNvPr>
          <p:cNvPicPr>
            <a:picLocks noChangeAspect="1"/>
          </p:cNvPicPr>
          <p:nvPr/>
        </p:nvPicPr>
        <p:blipFill>
          <a:blip r:embed="rId2"/>
          <a:stretch>
            <a:fillRect/>
          </a:stretch>
        </p:blipFill>
        <p:spPr>
          <a:xfrm>
            <a:off x="997016" y="2311094"/>
            <a:ext cx="7240010" cy="4286848"/>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E1CA7C5D-D325-4236-A01C-011711C09B8A}"/>
              </a:ext>
            </a:extLst>
          </p:cNvPr>
          <p:cNvPicPr>
            <a:picLocks noChangeAspect="1"/>
          </p:cNvPicPr>
          <p:nvPr/>
        </p:nvPicPr>
        <p:blipFill>
          <a:blip r:embed="rId3"/>
          <a:stretch>
            <a:fillRect/>
          </a:stretch>
        </p:blipFill>
        <p:spPr>
          <a:xfrm>
            <a:off x="8316874" y="5759625"/>
            <a:ext cx="3772426" cy="838317"/>
          </a:xfrm>
          <a:prstGeom prst="rect">
            <a:avLst/>
          </a:prstGeom>
        </p:spPr>
      </p:pic>
    </p:spTree>
    <p:extLst>
      <p:ext uri="{BB962C8B-B14F-4D97-AF65-F5344CB8AC3E}">
        <p14:creationId xmlns:p14="http://schemas.microsoft.com/office/powerpoint/2010/main" val="3499503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4DA709D5-9C2C-446F-93A7-402FF61008A3}"/>
              </a:ext>
            </a:extLst>
          </p:cNvPr>
          <p:cNvPicPr>
            <a:picLocks noGrp="1" noChangeAspect="1"/>
          </p:cNvPicPr>
          <p:nvPr>
            <p:ph idx="1"/>
          </p:nvPr>
        </p:nvPicPr>
        <p:blipFill>
          <a:blip r:embed="rId2"/>
          <a:stretch>
            <a:fillRect/>
          </a:stretch>
        </p:blipFill>
        <p:spPr>
          <a:xfrm>
            <a:off x="5099217" y="5229444"/>
            <a:ext cx="3734321" cy="1086002"/>
          </a:xfrm>
        </p:spPr>
      </p:pic>
      <p:sp>
        <p:nvSpPr>
          <p:cNvPr id="4" name="Slayt Numarası Yer Tutucusu 3">
            <a:extLst>
              <a:ext uri="{FF2B5EF4-FFF2-40B4-BE49-F238E27FC236}">
                <a16:creationId xmlns:a16="http://schemas.microsoft.com/office/drawing/2014/main" id="{7F54584F-FE38-4B0B-8315-1A2925B9D6A7}"/>
              </a:ext>
            </a:extLst>
          </p:cNvPr>
          <p:cNvSpPr>
            <a:spLocks noGrp="1"/>
          </p:cNvSpPr>
          <p:nvPr>
            <p:ph type="sldNum" sz="quarter" idx="12"/>
          </p:nvPr>
        </p:nvSpPr>
        <p:spPr/>
        <p:txBody>
          <a:bodyPr/>
          <a:lstStyle/>
          <a:p>
            <a:fld id="{D57F1E4F-1CFF-5643-939E-217C01CDF565}" type="slidenum">
              <a:rPr lang="en-US" smtClean="0"/>
              <a:pPr/>
              <a:t>36</a:t>
            </a:fld>
            <a:endParaRPr lang="en-US"/>
          </a:p>
        </p:txBody>
      </p:sp>
      <p:sp>
        <p:nvSpPr>
          <p:cNvPr id="5" name="Başlık 1">
            <a:extLst>
              <a:ext uri="{FF2B5EF4-FFF2-40B4-BE49-F238E27FC236}">
                <a16:creationId xmlns:a16="http://schemas.microsoft.com/office/drawing/2014/main" id="{2013038A-8E5D-4029-8875-8AFA984565AA}"/>
              </a:ext>
            </a:extLst>
          </p:cNvPr>
          <p:cNvSpPr>
            <a:spLocks noGrp="1"/>
          </p:cNvSpPr>
          <p:nvPr>
            <p:ph type="title"/>
          </p:nvPr>
        </p:nvSpPr>
        <p:spPr>
          <a:xfrm>
            <a:off x="2592388" y="623888"/>
            <a:ext cx="8912225" cy="1281112"/>
          </a:xfrm>
        </p:spPr>
        <p:txBody>
          <a:bodyPr/>
          <a:lstStyle/>
          <a:p>
            <a:pPr algn="ctr"/>
            <a:r>
              <a:rPr lang="tr-TR"/>
              <a:t>Dizilerde binarySearch Yöntemi ile Arama Yapmak Uygulama Örneği -1</a:t>
            </a:r>
          </a:p>
        </p:txBody>
      </p:sp>
      <p:pic>
        <p:nvPicPr>
          <p:cNvPr id="9" name="Resim 8" descr="metin içeren bir resim&#10;&#10;Açıklama otomatik olarak oluşturuldu">
            <a:extLst>
              <a:ext uri="{FF2B5EF4-FFF2-40B4-BE49-F238E27FC236}">
                <a16:creationId xmlns:a16="http://schemas.microsoft.com/office/drawing/2014/main" id="{78B81F71-5855-4259-895C-F5FC2F98C9E7}"/>
              </a:ext>
            </a:extLst>
          </p:cNvPr>
          <p:cNvPicPr>
            <a:picLocks noChangeAspect="1"/>
          </p:cNvPicPr>
          <p:nvPr/>
        </p:nvPicPr>
        <p:blipFill>
          <a:blip r:embed="rId3"/>
          <a:stretch>
            <a:fillRect/>
          </a:stretch>
        </p:blipFill>
        <p:spPr>
          <a:xfrm>
            <a:off x="4113311" y="2752721"/>
            <a:ext cx="5353797" cy="2172003"/>
          </a:xfrm>
          <a:prstGeom prst="rect">
            <a:avLst/>
          </a:prstGeom>
        </p:spPr>
      </p:pic>
      <p:sp>
        <p:nvSpPr>
          <p:cNvPr id="13" name="Metin kutusu 12">
            <a:extLst>
              <a:ext uri="{FF2B5EF4-FFF2-40B4-BE49-F238E27FC236}">
                <a16:creationId xmlns:a16="http://schemas.microsoft.com/office/drawing/2014/main" id="{F82B0A85-9A79-45D8-A44D-778A76031BFD}"/>
              </a:ext>
            </a:extLst>
          </p:cNvPr>
          <p:cNvSpPr txBox="1"/>
          <p:nvPr/>
        </p:nvSpPr>
        <p:spPr>
          <a:xfrm>
            <a:off x="2051916" y="2160003"/>
            <a:ext cx="6094602" cy="369332"/>
          </a:xfrm>
          <a:prstGeom prst="rect">
            <a:avLst/>
          </a:prstGeom>
          <a:noFill/>
        </p:spPr>
        <p:txBody>
          <a:bodyPr wrap="square">
            <a:spAutoFit/>
          </a:bodyPr>
          <a:lstStyle/>
          <a:p>
            <a:r>
              <a:rPr lang="tr-TR" b="1"/>
              <a:t>Unordered(Sıralı olmayan) Dizi</a:t>
            </a:r>
          </a:p>
        </p:txBody>
      </p:sp>
    </p:spTree>
    <p:extLst>
      <p:ext uri="{BB962C8B-B14F-4D97-AF65-F5344CB8AC3E}">
        <p14:creationId xmlns:p14="http://schemas.microsoft.com/office/powerpoint/2010/main" val="20620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FA2AB8A-9EE6-49C0-9CB8-0BB1917AA3B5}"/>
              </a:ext>
            </a:extLst>
          </p:cNvPr>
          <p:cNvSpPr>
            <a:spLocks noGrp="1"/>
          </p:cNvSpPr>
          <p:nvPr>
            <p:ph idx="1"/>
          </p:nvPr>
        </p:nvSpPr>
        <p:spPr/>
        <p:txBody>
          <a:bodyPr/>
          <a:lstStyle/>
          <a:p>
            <a:pPr marL="0" indent="0">
              <a:buNone/>
            </a:pPr>
            <a:r>
              <a:rPr lang="tr-TR" b="1" i="0">
                <a:solidFill>
                  <a:srgbClr val="292929"/>
                </a:solidFill>
                <a:effectLst/>
                <a:latin typeface="Century Gothic" panose="020B0502020202020204" pitchFamily="34" charset="0"/>
              </a:rPr>
              <a:t>Ordered (Sıralı) Dizi </a:t>
            </a:r>
            <a:endParaRPr lang="tr-TR" b="1">
              <a:latin typeface="Century Gothic" panose="020B0502020202020204" pitchFamily="34" charset="0"/>
            </a:endParaRPr>
          </a:p>
        </p:txBody>
      </p:sp>
      <p:sp>
        <p:nvSpPr>
          <p:cNvPr id="4" name="Slayt Numarası Yer Tutucusu 3">
            <a:extLst>
              <a:ext uri="{FF2B5EF4-FFF2-40B4-BE49-F238E27FC236}">
                <a16:creationId xmlns:a16="http://schemas.microsoft.com/office/drawing/2014/main" id="{84603C5A-2025-4EDF-9D98-85D47873FBD3}"/>
              </a:ext>
            </a:extLst>
          </p:cNvPr>
          <p:cNvSpPr>
            <a:spLocks noGrp="1"/>
          </p:cNvSpPr>
          <p:nvPr>
            <p:ph type="sldNum" sz="quarter" idx="12"/>
          </p:nvPr>
        </p:nvSpPr>
        <p:spPr/>
        <p:txBody>
          <a:bodyPr/>
          <a:lstStyle/>
          <a:p>
            <a:fld id="{D57F1E4F-1CFF-5643-939E-217C01CDF565}" type="slidenum">
              <a:rPr lang="en-US" smtClean="0"/>
              <a:pPr/>
              <a:t>37</a:t>
            </a:fld>
            <a:endParaRPr lang="en-US"/>
          </a:p>
        </p:txBody>
      </p:sp>
      <p:sp>
        <p:nvSpPr>
          <p:cNvPr id="5" name="Başlık 1">
            <a:extLst>
              <a:ext uri="{FF2B5EF4-FFF2-40B4-BE49-F238E27FC236}">
                <a16:creationId xmlns:a16="http://schemas.microsoft.com/office/drawing/2014/main" id="{1DC03437-E384-4565-B805-190FAADDF817}"/>
              </a:ext>
            </a:extLst>
          </p:cNvPr>
          <p:cNvSpPr>
            <a:spLocks noGrp="1"/>
          </p:cNvSpPr>
          <p:nvPr>
            <p:ph type="title"/>
          </p:nvPr>
        </p:nvSpPr>
        <p:spPr>
          <a:xfrm>
            <a:off x="2592388" y="623888"/>
            <a:ext cx="8912225" cy="1281112"/>
          </a:xfrm>
        </p:spPr>
        <p:txBody>
          <a:bodyPr>
            <a:normAutofit fontScale="90000"/>
          </a:bodyPr>
          <a:lstStyle/>
          <a:p>
            <a:pPr algn="ctr"/>
            <a:r>
              <a:rPr lang="tr-TR"/>
              <a:t>Dizilerde binarySearch Yöntemi ile Arama Yapmak Uygulama Örneği -1(devam)</a:t>
            </a:r>
          </a:p>
        </p:txBody>
      </p:sp>
      <p:pic>
        <p:nvPicPr>
          <p:cNvPr id="7" name="Resim 6" descr="metin içeren bir resim&#10;&#10;Açıklama otomatik olarak oluşturuldu">
            <a:extLst>
              <a:ext uri="{FF2B5EF4-FFF2-40B4-BE49-F238E27FC236}">
                <a16:creationId xmlns:a16="http://schemas.microsoft.com/office/drawing/2014/main" id="{6CB3A629-FE47-40E4-B4AF-917AF60FEEF7}"/>
              </a:ext>
            </a:extLst>
          </p:cNvPr>
          <p:cNvPicPr>
            <a:picLocks noChangeAspect="1"/>
          </p:cNvPicPr>
          <p:nvPr/>
        </p:nvPicPr>
        <p:blipFill>
          <a:blip r:embed="rId2"/>
          <a:stretch>
            <a:fillRect/>
          </a:stretch>
        </p:blipFill>
        <p:spPr>
          <a:xfrm>
            <a:off x="4433565" y="2803041"/>
            <a:ext cx="4991797" cy="2438740"/>
          </a:xfrm>
          <a:prstGeom prst="rect">
            <a:avLst/>
          </a:prstGeom>
        </p:spPr>
      </p:pic>
      <p:pic>
        <p:nvPicPr>
          <p:cNvPr id="9" name="Resim 8">
            <a:extLst>
              <a:ext uri="{FF2B5EF4-FFF2-40B4-BE49-F238E27FC236}">
                <a16:creationId xmlns:a16="http://schemas.microsoft.com/office/drawing/2014/main" id="{417AA674-6FCA-4E02-9181-8ADAB469569C}"/>
              </a:ext>
            </a:extLst>
          </p:cNvPr>
          <p:cNvPicPr>
            <a:picLocks noChangeAspect="1"/>
          </p:cNvPicPr>
          <p:nvPr/>
        </p:nvPicPr>
        <p:blipFill>
          <a:blip r:embed="rId3"/>
          <a:stretch>
            <a:fillRect/>
          </a:stretch>
        </p:blipFill>
        <p:spPr>
          <a:xfrm>
            <a:off x="4887660" y="5577768"/>
            <a:ext cx="3781953" cy="1124107"/>
          </a:xfrm>
          <a:prstGeom prst="rect">
            <a:avLst/>
          </a:prstGeom>
        </p:spPr>
      </p:pic>
    </p:spTree>
    <p:extLst>
      <p:ext uri="{BB962C8B-B14F-4D97-AF65-F5344CB8AC3E}">
        <p14:creationId xmlns:p14="http://schemas.microsoft.com/office/powerpoint/2010/main" val="39853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D7121CD7-5E9D-4ADB-84B6-71A99ADA562B}"/>
              </a:ext>
            </a:extLst>
          </p:cNvPr>
          <p:cNvPicPr>
            <a:picLocks noGrp="1" noChangeAspect="1"/>
          </p:cNvPicPr>
          <p:nvPr>
            <p:ph idx="1"/>
          </p:nvPr>
        </p:nvPicPr>
        <p:blipFill>
          <a:blip r:embed="rId2"/>
          <a:stretch>
            <a:fillRect/>
          </a:stretch>
        </p:blipFill>
        <p:spPr>
          <a:xfrm>
            <a:off x="3552337" y="3020448"/>
            <a:ext cx="6992326" cy="2695951"/>
          </a:xfrm>
        </p:spPr>
      </p:pic>
      <p:sp>
        <p:nvSpPr>
          <p:cNvPr id="4" name="Slayt Numarası Yer Tutucusu 3">
            <a:extLst>
              <a:ext uri="{FF2B5EF4-FFF2-40B4-BE49-F238E27FC236}">
                <a16:creationId xmlns:a16="http://schemas.microsoft.com/office/drawing/2014/main" id="{F3A68BBD-7A8B-4831-BEC2-E12DAFE40C82}"/>
              </a:ext>
            </a:extLst>
          </p:cNvPr>
          <p:cNvSpPr>
            <a:spLocks noGrp="1"/>
          </p:cNvSpPr>
          <p:nvPr>
            <p:ph type="sldNum" sz="quarter" idx="12"/>
          </p:nvPr>
        </p:nvSpPr>
        <p:spPr/>
        <p:txBody>
          <a:bodyPr/>
          <a:lstStyle/>
          <a:p>
            <a:fld id="{D57F1E4F-1CFF-5643-939E-217C01CDF565}" type="slidenum">
              <a:rPr lang="en-US" smtClean="0"/>
              <a:pPr/>
              <a:t>38</a:t>
            </a:fld>
            <a:endParaRPr lang="en-US"/>
          </a:p>
        </p:txBody>
      </p:sp>
      <p:sp>
        <p:nvSpPr>
          <p:cNvPr id="7" name="Başlık 1">
            <a:extLst>
              <a:ext uri="{FF2B5EF4-FFF2-40B4-BE49-F238E27FC236}">
                <a16:creationId xmlns:a16="http://schemas.microsoft.com/office/drawing/2014/main" id="{885C71F3-A4C8-4350-9AFD-A49F71DB525C}"/>
              </a:ext>
            </a:extLst>
          </p:cNvPr>
          <p:cNvSpPr>
            <a:spLocks noGrp="1"/>
          </p:cNvSpPr>
          <p:nvPr>
            <p:ph type="title"/>
          </p:nvPr>
        </p:nvSpPr>
        <p:spPr>
          <a:xfrm>
            <a:off x="2592388" y="623888"/>
            <a:ext cx="8912225" cy="1281112"/>
          </a:xfrm>
        </p:spPr>
        <p:txBody>
          <a:bodyPr>
            <a:normAutofit fontScale="90000"/>
          </a:bodyPr>
          <a:lstStyle/>
          <a:p>
            <a:pPr algn="ctr"/>
            <a:r>
              <a:rPr lang="tr-TR"/>
              <a:t>Dizilerde binarySearch Yöntemi ile Arama Yapmak Uygulama Örneği -1 (devam)</a:t>
            </a:r>
          </a:p>
        </p:txBody>
      </p:sp>
    </p:spTree>
    <p:extLst>
      <p:ext uri="{BB962C8B-B14F-4D97-AF65-F5344CB8AC3E}">
        <p14:creationId xmlns:p14="http://schemas.microsoft.com/office/powerpoint/2010/main" val="1572221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70BF982D-A793-422A-B573-1958FBF12024}"/>
              </a:ext>
            </a:extLst>
          </p:cNvPr>
          <p:cNvSpPr>
            <a:spLocks noGrp="1"/>
          </p:cNvSpPr>
          <p:nvPr>
            <p:ph type="sldNum" sz="quarter" idx="12"/>
          </p:nvPr>
        </p:nvSpPr>
        <p:spPr/>
        <p:txBody>
          <a:bodyPr/>
          <a:lstStyle/>
          <a:p>
            <a:fld id="{D57F1E4F-1CFF-5643-939E-217C01CDF565}" type="slidenum">
              <a:rPr lang="en-US" smtClean="0"/>
              <a:pPr/>
              <a:t>39</a:t>
            </a:fld>
            <a:endParaRPr lang="en-US"/>
          </a:p>
        </p:txBody>
      </p:sp>
      <p:pic>
        <p:nvPicPr>
          <p:cNvPr id="5" name="İçerik Yer Tutucusu 4" descr="tablo içeren bir resim&#10;&#10;Açıklama otomatik olarak oluşturuldu">
            <a:extLst>
              <a:ext uri="{FF2B5EF4-FFF2-40B4-BE49-F238E27FC236}">
                <a16:creationId xmlns:a16="http://schemas.microsoft.com/office/drawing/2014/main" id="{7D50697D-4B74-403B-B893-4E71050ADD63}"/>
              </a:ext>
            </a:extLst>
          </p:cNvPr>
          <p:cNvPicPr>
            <a:picLocks noGrp="1" noChangeAspect="1"/>
          </p:cNvPicPr>
          <p:nvPr>
            <p:ph idx="1"/>
          </p:nvPr>
        </p:nvPicPr>
        <p:blipFill>
          <a:blip r:embed="rId2"/>
          <a:stretch>
            <a:fillRect/>
          </a:stretch>
        </p:blipFill>
        <p:spPr>
          <a:xfrm>
            <a:off x="4110750" y="2133600"/>
            <a:ext cx="5872326" cy="3778250"/>
          </a:xfrm>
          <a:prstGeom prst="rect">
            <a:avLst/>
          </a:prstGeom>
        </p:spPr>
      </p:pic>
      <p:sp>
        <p:nvSpPr>
          <p:cNvPr id="6" name="Başlık 1">
            <a:extLst>
              <a:ext uri="{FF2B5EF4-FFF2-40B4-BE49-F238E27FC236}">
                <a16:creationId xmlns:a16="http://schemas.microsoft.com/office/drawing/2014/main" id="{9ACBF31F-E769-4683-A396-77313A1277FC}"/>
              </a:ext>
            </a:extLst>
          </p:cNvPr>
          <p:cNvSpPr>
            <a:spLocks noGrp="1"/>
          </p:cNvSpPr>
          <p:nvPr>
            <p:ph type="title"/>
          </p:nvPr>
        </p:nvSpPr>
        <p:spPr>
          <a:xfrm>
            <a:off x="2592388" y="623888"/>
            <a:ext cx="8912225" cy="1281112"/>
          </a:xfrm>
        </p:spPr>
        <p:txBody>
          <a:bodyPr>
            <a:normAutofit fontScale="90000"/>
          </a:bodyPr>
          <a:lstStyle/>
          <a:p>
            <a:pPr algn="ctr"/>
            <a:r>
              <a:rPr lang="tr-TR"/>
              <a:t>Dizilerde binarySearch Yöntemi ile Arama Yapmak Uygulama Örneği -1 (devam)</a:t>
            </a:r>
          </a:p>
        </p:txBody>
      </p:sp>
    </p:spTree>
    <p:extLst>
      <p:ext uri="{BB962C8B-B14F-4D97-AF65-F5344CB8AC3E}">
        <p14:creationId xmlns:p14="http://schemas.microsoft.com/office/powerpoint/2010/main" val="128477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18374" y="1711528"/>
            <a:ext cx="9413229" cy="4476782"/>
          </a:xfrm>
        </p:spPr>
        <p:txBody>
          <a:bodyPr>
            <a:normAutofit/>
          </a:bodyPr>
          <a:lstStyle/>
          <a:p>
            <a:r>
              <a:rPr lang="tr-TR"/>
              <a:t>Çok Boyutlu Dizilerde İki Dizinin Karşılaştırılması</a:t>
            </a:r>
          </a:p>
          <a:p>
            <a:r>
              <a:rPr lang="tr-TR"/>
              <a:t>Çok Boyutlu Dizilerde İki Dizinin Karşılaştırılması Uygulama Örneği-1</a:t>
            </a:r>
          </a:p>
          <a:p>
            <a:r>
              <a:rPr lang="tr-TR"/>
              <a:t>Dizilerde binarySearch Yöntemi ile Arama Yapmak</a:t>
            </a:r>
          </a:p>
          <a:p>
            <a:r>
              <a:rPr lang="tr-TR"/>
              <a:t>Dizilerde binarySearch Yöntemi ile Arama Yapmak Uygulama Örneği -1</a:t>
            </a:r>
          </a:p>
          <a:p>
            <a:r>
              <a:rPr lang="tr-TR"/>
              <a:t>Dizilerde binarySearch Yöntemi ile Arama Yapmak Uygulama Örneği-2</a:t>
            </a:r>
          </a:p>
          <a:p>
            <a:r>
              <a:rPr lang="tr-TR"/>
              <a:t>Dizinin Öğelerini Ters Sırada Yazdırmak </a:t>
            </a:r>
          </a:p>
          <a:p>
            <a:r>
              <a:rPr lang="tr-TR"/>
              <a:t>Dizinin Öğelerini Ters Sırada Yazdırmak Uygulama Örneği-1</a:t>
            </a:r>
          </a:p>
          <a:p>
            <a:r>
              <a:rPr lang="tr-TR"/>
              <a:t>Arrays.toString() ve Arrays.deepToString() karşılaştırması</a:t>
            </a:r>
          </a:p>
          <a:p>
            <a:r>
              <a:rPr lang="tr-TR"/>
              <a:t>Arrays.toString() ve Arrays.deepToString() karşılaştırması Uygulama Örneği-1</a:t>
            </a:r>
          </a:p>
          <a:p>
            <a:r>
              <a:rPr lang="tr-TR"/>
              <a:t>Arrays.asList() Metodu Uygulama Örneği-1</a:t>
            </a:r>
          </a:p>
          <a:p>
            <a:endParaRPr lang="tr-TR"/>
          </a:p>
          <a:p>
            <a:endParaRPr lang="tr-T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9208316" y="2356966"/>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xmlns=""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7534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BF83B855-B9E1-43DA-AA09-8F724E0F76A2}"/>
              </a:ext>
            </a:extLst>
          </p:cNvPr>
          <p:cNvPicPr>
            <a:picLocks noGrp="1" noChangeAspect="1"/>
          </p:cNvPicPr>
          <p:nvPr>
            <p:ph idx="1"/>
          </p:nvPr>
        </p:nvPicPr>
        <p:blipFill>
          <a:blip r:embed="rId2"/>
          <a:stretch>
            <a:fillRect/>
          </a:stretch>
        </p:blipFill>
        <p:spPr>
          <a:xfrm>
            <a:off x="4363592" y="1829586"/>
            <a:ext cx="4392000" cy="4899334"/>
          </a:xfrm>
        </p:spPr>
      </p:pic>
      <p:sp>
        <p:nvSpPr>
          <p:cNvPr id="4" name="Slayt Numarası Yer Tutucusu 3">
            <a:extLst>
              <a:ext uri="{FF2B5EF4-FFF2-40B4-BE49-F238E27FC236}">
                <a16:creationId xmlns:a16="http://schemas.microsoft.com/office/drawing/2014/main" id="{AAD965E7-0C03-4ED3-A2A3-791E86DDDE9D}"/>
              </a:ext>
            </a:extLst>
          </p:cNvPr>
          <p:cNvSpPr>
            <a:spLocks noGrp="1"/>
          </p:cNvSpPr>
          <p:nvPr>
            <p:ph type="sldNum" sz="quarter" idx="12"/>
          </p:nvPr>
        </p:nvSpPr>
        <p:spPr/>
        <p:txBody>
          <a:bodyPr/>
          <a:lstStyle/>
          <a:p>
            <a:fld id="{D57F1E4F-1CFF-5643-939E-217C01CDF565}" type="slidenum">
              <a:rPr lang="en-US" smtClean="0"/>
              <a:pPr/>
              <a:t>40</a:t>
            </a:fld>
            <a:endParaRPr lang="en-US"/>
          </a:p>
        </p:txBody>
      </p:sp>
      <p:sp>
        <p:nvSpPr>
          <p:cNvPr id="7" name="Başlık 1">
            <a:extLst>
              <a:ext uri="{FF2B5EF4-FFF2-40B4-BE49-F238E27FC236}">
                <a16:creationId xmlns:a16="http://schemas.microsoft.com/office/drawing/2014/main" id="{2A0A7F34-A1BC-43F1-B44A-43DB791221EC}"/>
              </a:ext>
            </a:extLst>
          </p:cNvPr>
          <p:cNvSpPr>
            <a:spLocks noGrp="1"/>
          </p:cNvSpPr>
          <p:nvPr>
            <p:ph type="title"/>
          </p:nvPr>
        </p:nvSpPr>
        <p:spPr>
          <a:xfrm>
            <a:off x="2488693" y="416499"/>
            <a:ext cx="8912225" cy="1281112"/>
          </a:xfrm>
        </p:spPr>
        <p:txBody>
          <a:bodyPr>
            <a:normAutofit fontScale="90000"/>
          </a:bodyPr>
          <a:lstStyle/>
          <a:p>
            <a:pPr algn="ctr"/>
            <a:r>
              <a:rPr lang="tr-TR"/>
              <a:t>Dizilerde binarySearch Yöntemi ile Arama Yapmak Uygulama Örneği -1 (devam)</a:t>
            </a:r>
          </a:p>
        </p:txBody>
      </p:sp>
    </p:spTree>
    <p:extLst>
      <p:ext uri="{BB962C8B-B14F-4D97-AF65-F5344CB8AC3E}">
        <p14:creationId xmlns:p14="http://schemas.microsoft.com/office/powerpoint/2010/main" val="3340371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55BE927F-1B41-464B-B1F0-8D18717150E4}"/>
              </a:ext>
            </a:extLst>
          </p:cNvPr>
          <p:cNvPicPr>
            <a:picLocks noGrp="1" noChangeAspect="1"/>
          </p:cNvPicPr>
          <p:nvPr>
            <p:ph idx="1"/>
          </p:nvPr>
        </p:nvPicPr>
        <p:blipFill>
          <a:blip r:embed="rId2"/>
          <a:stretch>
            <a:fillRect/>
          </a:stretch>
        </p:blipFill>
        <p:spPr>
          <a:xfrm>
            <a:off x="2485753" y="2936145"/>
            <a:ext cx="8602202" cy="493819"/>
          </a:xfrm>
          <a:prstGeom prst="rect">
            <a:avLst/>
          </a:prstGeom>
        </p:spPr>
      </p:pic>
      <p:sp>
        <p:nvSpPr>
          <p:cNvPr id="4" name="Slayt Numarası Yer Tutucusu 3">
            <a:extLst>
              <a:ext uri="{FF2B5EF4-FFF2-40B4-BE49-F238E27FC236}">
                <a16:creationId xmlns:a16="http://schemas.microsoft.com/office/drawing/2014/main" id="{BED44C59-37B3-42A0-96F1-AA698F05D081}"/>
              </a:ext>
            </a:extLst>
          </p:cNvPr>
          <p:cNvSpPr>
            <a:spLocks noGrp="1"/>
          </p:cNvSpPr>
          <p:nvPr>
            <p:ph type="sldNum" sz="quarter" idx="12"/>
          </p:nvPr>
        </p:nvSpPr>
        <p:spPr/>
        <p:txBody>
          <a:bodyPr/>
          <a:lstStyle/>
          <a:p>
            <a:fld id="{D57F1E4F-1CFF-5643-939E-217C01CDF565}" type="slidenum">
              <a:rPr lang="en-US" smtClean="0"/>
              <a:pPr/>
              <a:t>41</a:t>
            </a:fld>
            <a:endParaRPr lang="en-US"/>
          </a:p>
        </p:txBody>
      </p:sp>
      <p:sp>
        <p:nvSpPr>
          <p:cNvPr id="7" name="Metin kutusu 6">
            <a:extLst>
              <a:ext uri="{FF2B5EF4-FFF2-40B4-BE49-F238E27FC236}">
                <a16:creationId xmlns:a16="http://schemas.microsoft.com/office/drawing/2014/main" id="{6939F827-5AF6-4F84-B363-2F73D45375C2}"/>
              </a:ext>
            </a:extLst>
          </p:cNvPr>
          <p:cNvSpPr txBox="1"/>
          <p:nvPr/>
        </p:nvSpPr>
        <p:spPr>
          <a:xfrm>
            <a:off x="921695" y="4276443"/>
            <a:ext cx="1118252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a:t>public static int binarySearch(</a:t>
            </a:r>
            <a:r>
              <a:rPr lang="tr-TR"/>
              <a:t>dizi_ismi[ ]</a:t>
            </a:r>
            <a:r>
              <a:rPr lang="en-US"/>
              <a:t>,</a:t>
            </a:r>
            <a:r>
              <a:rPr lang="tr-TR"/>
              <a:t> başlangıç indexi)(dahil) </a:t>
            </a:r>
            <a:r>
              <a:rPr lang="en-US"/>
              <a:t>,</a:t>
            </a:r>
            <a:r>
              <a:rPr lang="tr-TR"/>
              <a:t> bitiş indexi(hariç)</a:t>
            </a:r>
            <a:r>
              <a:rPr lang="en-US"/>
              <a:t>,</a:t>
            </a:r>
            <a:r>
              <a:rPr lang="tr-TR"/>
              <a:t> aranan değer</a:t>
            </a:r>
            <a:r>
              <a:rPr lang="en-US"/>
              <a:t>)</a:t>
            </a:r>
            <a:r>
              <a:rPr lang="tr-TR"/>
              <a:t>;</a:t>
            </a:r>
          </a:p>
        </p:txBody>
      </p:sp>
      <p:sp>
        <p:nvSpPr>
          <p:cNvPr id="8" name="Başlık 1">
            <a:extLst>
              <a:ext uri="{FF2B5EF4-FFF2-40B4-BE49-F238E27FC236}">
                <a16:creationId xmlns:a16="http://schemas.microsoft.com/office/drawing/2014/main" id="{85AB52FC-0BD1-4E55-A34F-C5B4BE8F605B}"/>
              </a:ext>
            </a:extLst>
          </p:cNvPr>
          <p:cNvSpPr>
            <a:spLocks noGrp="1"/>
          </p:cNvSpPr>
          <p:nvPr>
            <p:ph type="title"/>
          </p:nvPr>
        </p:nvSpPr>
        <p:spPr>
          <a:xfrm>
            <a:off x="2592388" y="623888"/>
            <a:ext cx="8912225" cy="1281112"/>
          </a:xfrm>
        </p:spPr>
        <p:txBody>
          <a:bodyPr>
            <a:normAutofit/>
          </a:bodyPr>
          <a:lstStyle/>
          <a:p>
            <a:pPr algn="ctr"/>
            <a:r>
              <a:rPr lang="tr-TR"/>
              <a:t>Dizilerde binarySearch Yöntemi ile Arama Yapmak</a:t>
            </a:r>
          </a:p>
        </p:txBody>
      </p:sp>
    </p:spTree>
    <p:extLst>
      <p:ext uri="{BB962C8B-B14F-4D97-AF65-F5344CB8AC3E}">
        <p14:creationId xmlns:p14="http://schemas.microsoft.com/office/powerpoint/2010/main" val="129693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8439C9-24EE-41D7-A52D-EBD77A66B566}"/>
              </a:ext>
            </a:extLst>
          </p:cNvPr>
          <p:cNvSpPr>
            <a:spLocks noGrp="1"/>
          </p:cNvSpPr>
          <p:nvPr>
            <p:ph type="title"/>
          </p:nvPr>
        </p:nvSpPr>
        <p:spPr>
          <a:xfrm>
            <a:off x="1997305" y="573776"/>
            <a:ext cx="9859643" cy="1280890"/>
          </a:xfrm>
        </p:spPr>
        <p:txBody>
          <a:bodyPr/>
          <a:lstStyle/>
          <a:p>
            <a:pPr algn="ctr"/>
            <a:r>
              <a:rPr lang="tr-TR"/>
              <a:t>Dizilerde binarySearch Yöntemi ile Arama Yapmak Uygulama Örneği-2</a:t>
            </a:r>
          </a:p>
        </p:txBody>
      </p:sp>
      <p:sp>
        <p:nvSpPr>
          <p:cNvPr id="3" name="İçerik Yer Tutucusu 2">
            <a:extLst>
              <a:ext uri="{FF2B5EF4-FFF2-40B4-BE49-F238E27FC236}">
                <a16:creationId xmlns:a16="http://schemas.microsoft.com/office/drawing/2014/main" id="{DD48E2D2-E821-41EC-B8B7-A6A1BCDD4C7C}"/>
              </a:ext>
            </a:extLst>
          </p:cNvPr>
          <p:cNvSpPr>
            <a:spLocks noGrp="1"/>
          </p:cNvSpPr>
          <p:nvPr>
            <p:ph idx="1"/>
          </p:nvPr>
        </p:nvSpPr>
        <p:spPr>
          <a:xfrm>
            <a:off x="2231472" y="2133600"/>
            <a:ext cx="9625476" cy="3777622"/>
          </a:xfrm>
        </p:spPr>
        <p:txBody>
          <a:bodyPr/>
          <a:lstStyle/>
          <a:p>
            <a:r>
              <a:rPr lang="tr-TR"/>
              <a:t>Java’da diziler içerisindeki elemanları aratmak istediğimizde </a:t>
            </a:r>
            <a:r>
              <a:rPr lang="tr-TR" b="1"/>
              <a:t>Arrays.binarySearch()  </a:t>
            </a:r>
            <a:r>
              <a:rPr lang="tr-TR"/>
              <a:t>yöntemini kullanırız. Arrays.binarySearch() kullanabilmemiz için dizimiz SIRALI olmalıdır !!!!</a:t>
            </a:r>
          </a:p>
          <a:p>
            <a:endParaRPr lang="tr-TR"/>
          </a:p>
          <a:p>
            <a:endParaRPr lang="tr-TR"/>
          </a:p>
        </p:txBody>
      </p:sp>
      <p:sp>
        <p:nvSpPr>
          <p:cNvPr id="4" name="Slayt Numarası Yer Tutucusu 3">
            <a:extLst>
              <a:ext uri="{FF2B5EF4-FFF2-40B4-BE49-F238E27FC236}">
                <a16:creationId xmlns:a16="http://schemas.microsoft.com/office/drawing/2014/main" id="{CC1D9B3A-CCDC-439D-85B8-733931EC556B}"/>
              </a:ext>
            </a:extLst>
          </p:cNvPr>
          <p:cNvSpPr>
            <a:spLocks noGrp="1"/>
          </p:cNvSpPr>
          <p:nvPr>
            <p:ph type="sldNum" sz="quarter" idx="12"/>
          </p:nvPr>
        </p:nvSpPr>
        <p:spPr/>
        <p:txBody>
          <a:bodyPr/>
          <a:lstStyle/>
          <a:p>
            <a:fld id="{D57F1E4F-1CFF-5643-939E-217C01CDF565}" type="slidenum">
              <a:rPr lang="en-US" smtClean="0"/>
              <a:pPr/>
              <a:t>42</a:t>
            </a:fld>
            <a:endParaRPr lang="en-US"/>
          </a:p>
        </p:txBody>
      </p:sp>
      <p:pic>
        <p:nvPicPr>
          <p:cNvPr id="6" name="Resim 5" descr="metin içeren bir resim&#10;&#10;Açıklama otomatik olarak oluşturuldu">
            <a:extLst>
              <a:ext uri="{FF2B5EF4-FFF2-40B4-BE49-F238E27FC236}">
                <a16:creationId xmlns:a16="http://schemas.microsoft.com/office/drawing/2014/main" id="{01493981-96E0-498F-B014-72E0FD9EF24B}"/>
              </a:ext>
            </a:extLst>
          </p:cNvPr>
          <p:cNvPicPr>
            <a:picLocks noChangeAspect="1"/>
          </p:cNvPicPr>
          <p:nvPr/>
        </p:nvPicPr>
        <p:blipFill>
          <a:blip r:embed="rId2"/>
          <a:stretch>
            <a:fillRect/>
          </a:stretch>
        </p:blipFill>
        <p:spPr>
          <a:xfrm>
            <a:off x="1759895" y="3057845"/>
            <a:ext cx="10031225" cy="3019846"/>
          </a:xfrm>
          <a:prstGeom prst="rect">
            <a:avLst/>
          </a:prstGeom>
        </p:spPr>
      </p:pic>
      <p:pic>
        <p:nvPicPr>
          <p:cNvPr id="8" name="Resim 7">
            <a:extLst>
              <a:ext uri="{FF2B5EF4-FFF2-40B4-BE49-F238E27FC236}">
                <a16:creationId xmlns:a16="http://schemas.microsoft.com/office/drawing/2014/main" id="{5F8A90D6-3B81-488C-A82B-6C7FBF63425A}"/>
              </a:ext>
            </a:extLst>
          </p:cNvPr>
          <p:cNvPicPr>
            <a:picLocks noChangeAspect="1"/>
          </p:cNvPicPr>
          <p:nvPr/>
        </p:nvPicPr>
        <p:blipFill>
          <a:blip r:embed="rId3"/>
          <a:stretch>
            <a:fillRect/>
          </a:stretch>
        </p:blipFill>
        <p:spPr>
          <a:xfrm>
            <a:off x="1759895" y="6284224"/>
            <a:ext cx="3343742" cy="428685"/>
          </a:xfrm>
          <a:prstGeom prst="rect">
            <a:avLst/>
          </a:prstGeom>
        </p:spPr>
      </p:pic>
    </p:spTree>
    <p:extLst>
      <p:ext uri="{BB962C8B-B14F-4D97-AF65-F5344CB8AC3E}">
        <p14:creationId xmlns:p14="http://schemas.microsoft.com/office/powerpoint/2010/main" val="42303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1ACC8C-970F-480D-8B31-115FA22C8025}"/>
              </a:ext>
            </a:extLst>
          </p:cNvPr>
          <p:cNvSpPr>
            <a:spLocks noGrp="1"/>
          </p:cNvSpPr>
          <p:nvPr>
            <p:ph type="title"/>
          </p:nvPr>
        </p:nvSpPr>
        <p:spPr>
          <a:xfrm>
            <a:off x="2307699" y="512462"/>
            <a:ext cx="8911687" cy="1280890"/>
          </a:xfrm>
        </p:spPr>
        <p:txBody>
          <a:bodyPr/>
          <a:lstStyle/>
          <a:p>
            <a:r>
              <a:rPr lang="tr-TR"/>
              <a:t>Dizinin Öğelerini Ters Sırada Yazdırmak</a:t>
            </a:r>
          </a:p>
        </p:txBody>
      </p:sp>
      <p:graphicFrame>
        <p:nvGraphicFramePr>
          <p:cNvPr id="5" name="Tablo 5">
            <a:extLst>
              <a:ext uri="{FF2B5EF4-FFF2-40B4-BE49-F238E27FC236}">
                <a16:creationId xmlns:a16="http://schemas.microsoft.com/office/drawing/2014/main" id="{AB040115-AD9D-4183-8353-498D66FDD368}"/>
              </a:ext>
            </a:extLst>
          </p:cNvPr>
          <p:cNvGraphicFramePr>
            <a:graphicFrameLocks noGrp="1"/>
          </p:cNvGraphicFramePr>
          <p:nvPr>
            <p:ph idx="1"/>
            <p:extLst>
              <p:ext uri="{D42A27DB-BD31-4B8C-83A1-F6EECF244321}">
                <p14:modId xmlns:p14="http://schemas.microsoft.com/office/powerpoint/2010/main" val="148428810"/>
              </p:ext>
            </p:extLst>
          </p:nvPr>
        </p:nvGraphicFramePr>
        <p:xfrm>
          <a:off x="2303986" y="3429000"/>
          <a:ext cx="8915400" cy="74168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3582063822"/>
                    </a:ext>
                  </a:extLst>
                </a:gridCol>
                <a:gridCol w="1485900">
                  <a:extLst>
                    <a:ext uri="{9D8B030D-6E8A-4147-A177-3AD203B41FA5}">
                      <a16:colId xmlns:a16="http://schemas.microsoft.com/office/drawing/2014/main" val="2004707481"/>
                    </a:ext>
                  </a:extLst>
                </a:gridCol>
                <a:gridCol w="1485900">
                  <a:extLst>
                    <a:ext uri="{9D8B030D-6E8A-4147-A177-3AD203B41FA5}">
                      <a16:colId xmlns:a16="http://schemas.microsoft.com/office/drawing/2014/main" val="2847267695"/>
                    </a:ext>
                  </a:extLst>
                </a:gridCol>
                <a:gridCol w="1485900">
                  <a:extLst>
                    <a:ext uri="{9D8B030D-6E8A-4147-A177-3AD203B41FA5}">
                      <a16:colId xmlns:a16="http://schemas.microsoft.com/office/drawing/2014/main" val="2309443260"/>
                    </a:ext>
                  </a:extLst>
                </a:gridCol>
                <a:gridCol w="1485900">
                  <a:extLst>
                    <a:ext uri="{9D8B030D-6E8A-4147-A177-3AD203B41FA5}">
                      <a16:colId xmlns:a16="http://schemas.microsoft.com/office/drawing/2014/main" val="1303903436"/>
                    </a:ext>
                  </a:extLst>
                </a:gridCol>
                <a:gridCol w="1485900">
                  <a:extLst>
                    <a:ext uri="{9D8B030D-6E8A-4147-A177-3AD203B41FA5}">
                      <a16:colId xmlns:a16="http://schemas.microsoft.com/office/drawing/2014/main" val="1340990961"/>
                    </a:ext>
                  </a:extLst>
                </a:gridCol>
              </a:tblGrid>
              <a:tr h="370840">
                <a:tc>
                  <a:txBody>
                    <a:bodyPr/>
                    <a:lstStyle/>
                    <a:p>
                      <a:pPr algn="ctr"/>
                      <a:r>
                        <a:rPr lang="tr-TR"/>
                        <a:t>12</a:t>
                      </a:r>
                    </a:p>
                  </a:txBody>
                  <a:tcPr/>
                </a:tc>
                <a:tc>
                  <a:txBody>
                    <a:bodyPr/>
                    <a:lstStyle/>
                    <a:p>
                      <a:pPr algn="ctr"/>
                      <a:r>
                        <a:rPr lang="tr-TR"/>
                        <a:t>13</a:t>
                      </a:r>
                    </a:p>
                  </a:txBody>
                  <a:tcPr/>
                </a:tc>
                <a:tc>
                  <a:txBody>
                    <a:bodyPr/>
                    <a:lstStyle/>
                    <a:p>
                      <a:pPr algn="ctr"/>
                      <a:r>
                        <a:rPr lang="tr-TR"/>
                        <a:t>14</a:t>
                      </a:r>
                    </a:p>
                  </a:txBody>
                  <a:tcPr/>
                </a:tc>
                <a:tc>
                  <a:txBody>
                    <a:bodyPr/>
                    <a:lstStyle/>
                    <a:p>
                      <a:pPr algn="ctr"/>
                      <a:r>
                        <a:rPr lang="tr-TR"/>
                        <a:t>15</a:t>
                      </a:r>
                    </a:p>
                  </a:txBody>
                  <a:tcPr/>
                </a:tc>
                <a:tc>
                  <a:txBody>
                    <a:bodyPr/>
                    <a:lstStyle/>
                    <a:p>
                      <a:pPr algn="ctr"/>
                      <a:r>
                        <a:rPr lang="tr-TR"/>
                        <a:t>16</a:t>
                      </a:r>
                    </a:p>
                  </a:txBody>
                  <a:tcPr/>
                </a:tc>
                <a:tc>
                  <a:txBody>
                    <a:bodyPr/>
                    <a:lstStyle/>
                    <a:p>
                      <a:pPr algn="ctr"/>
                      <a:r>
                        <a:rPr lang="tr-TR"/>
                        <a:t>17</a:t>
                      </a:r>
                    </a:p>
                  </a:txBody>
                  <a:tcPr/>
                </a:tc>
                <a:extLst>
                  <a:ext uri="{0D108BD9-81ED-4DB2-BD59-A6C34878D82A}">
                    <a16:rowId xmlns:a16="http://schemas.microsoft.com/office/drawing/2014/main" val="1630696192"/>
                  </a:ext>
                </a:extLst>
              </a:tr>
              <a:tr h="370840">
                <a:tc>
                  <a:txBody>
                    <a:bodyPr/>
                    <a:lstStyle/>
                    <a:p>
                      <a:pPr algn="ctr"/>
                      <a:r>
                        <a:rPr lang="tr-TR"/>
                        <a:t>17</a:t>
                      </a:r>
                    </a:p>
                  </a:txBody>
                  <a:tcPr/>
                </a:tc>
                <a:tc>
                  <a:txBody>
                    <a:bodyPr/>
                    <a:lstStyle/>
                    <a:p>
                      <a:pPr algn="ctr"/>
                      <a:r>
                        <a:rPr lang="tr-TR"/>
                        <a:t>16</a:t>
                      </a:r>
                    </a:p>
                  </a:txBody>
                  <a:tcPr/>
                </a:tc>
                <a:tc>
                  <a:txBody>
                    <a:bodyPr/>
                    <a:lstStyle/>
                    <a:p>
                      <a:pPr algn="ctr"/>
                      <a:r>
                        <a:rPr lang="tr-TR"/>
                        <a:t>15</a:t>
                      </a:r>
                    </a:p>
                  </a:txBody>
                  <a:tcPr/>
                </a:tc>
                <a:tc>
                  <a:txBody>
                    <a:bodyPr/>
                    <a:lstStyle/>
                    <a:p>
                      <a:pPr algn="ctr"/>
                      <a:r>
                        <a:rPr lang="tr-TR"/>
                        <a:t>14</a:t>
                      </a:r>
                    </a:p>
                  </a:txBody>
                  <a:tcPr/>
                </a:tc>
                <a:tc>
                  <a:txBody>
                    <a:bodyPr/>
                    <a:lstStyle/>
                    <a:p>
                      <a:pPr algn="ctr"/>
                      <a:r>
                        <a:rPr lang="tr-TR"/>
                        <a:t>13</a:t>
                      </a:r>
                    </a:p>
                  </a:txBody>
                  <a:tcPr/>
                </a:tc>
                <a:tc>
                  <a:txBody>
                    <a:bodyPr/>
                    <a:lstStyle/>
                    <a:p>
                      <a:pPr algn="ctr"/>
                      <a:r>
                        <a:rPr lang="tr-TR"/>
                        <a:t>12</a:t>
                      </a:r>
                    </a:p>
                  </a:txBody>
                  <a:tcPr/>
                </a:tc>
                <a:extLst>
                  <a:ext uri="{0D108BD9-81ED-4DB2-BD59-A6C34878D82A}">
                    <a16:rowId xmlns:a16="http://schemas.microsoft.com/office/drawing/2014/main" val="4037275037"/>
                  </a:ext>
                </a:extLst>
              </a:tr>
            </a:tbl>
          </a:graphicData>
        </a:graphic>
      </p:graphicFrame>
      <p:sp>
        <p:nvSpPr>
          <p:cNvPr id="4" name="Slayt Numarası Yer Tutucusu 3">
            <a:extLst>
              <a:ext uri="{FF2B5EF4-FFF2-40B4-BE49-F238E27FC236}">
                <a16:creationId xmlns:a16="http://schemas.microsoft.com/office/drawing/2014/main" id="{AF74DE7F-6BA9-46DD-9107-85DEF87002BD}"/>
              </a:ext>
            </a:extLst>
          </p:cNvPr>
          <p:cNvSpPr>
            <a:spLocks noGrp="1"/>
          </p:cNvSpPr>
          <p:nvPr>
            <p:ph type="sldNum" sz="quarter" idx="12"/>
          </p:nvPr>
        </p:nvSpPr>
        <p:spPr/>
        <p:txBody>
          <a:bodyPr/>
          <a:lstStyle/>
          <a:p>
            <a:fld id="{D57F1E4F-1CFF-5643-939E-217C01CDF565}" type="slidenum">
              <a:rPr lang="en-US" smtClean="0"/>
              <a:pPr/>
              <a:t>43</a:t>
            </a:fld>
            <a:endParaRPr lang="en-US"/>
          </a:p>
        </p:txBody>
      </p:sp>
    </p:spTree>
    <p:extLst>
      <p:ext uri="{BB962C8B-B14F-4D97-AF65-F5344CB8AC3E}">
        <p14:creationId xmlns:p14="http://schemas.microsoft.com/office/powerpoint/2010/main" val="1664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C136E4AA-8732-42DB-BEA2-BBE00887E2A3}"/>
              </a:ext>
            </a:extLst>
          </p:cNvPr>
          <p:cNvPicPr>
            <a:picLocks noGrp="1" noChangeAspect="1"/>
          </p:cNvPicPr>
          <p:nvPr>
            <p:ph idx="1"/>
          </p:nvPr>
        </p:nvPicPr>
        <p:blipFill>
          <a:blip r:embed="rId2"/>
          <a:stretch>
            <a:fillRect/>
          </a:stretch>
        </p:blipFill>
        <p:spPr>
          <a:xfrm>
            <a:off x="4052089" y="2133167"/>
            <a:ext cx="5993357" cy="3778250"/>
          </a:xfrm>
        </p:spPr>
      </p:pic>
      <p:sp>
        <p:nvSpPr>
          <p:cNvPr id="4" name="Slayt Numarası Yer Tutucusu 3">
            <a:extLst>
              <a:ext uri="{FF2B5EF4-FFF2-40B4-BE49-F238E27FC236}">
                <a16:creationId xmlns:a16="http://schemas.microsoft.com/office/drawing/2014/main" id="{1420EB50-A8E8-4222-8FF7-52BA1932E0D5}"/>
              </a:ext>
            </a:extLst>
          </p:cNvPr>
          <p:cNvSpPr>
            <a:spLocks noGrp="1"/>
          </p:cNvSpPr>
          <p:nvPr>
            <p:ph type="sldNum" sz="quarter" idx="12"/>
          </p:nvPr>
        </p:nvSpPr>
        <p:spPr/>
        <p:txBody>
          <a:bodyPr/>
          <a:lstStyle/>
          <a:p>
            <a:fld id="{D57F1E4F-1CFF-5643-939E-217C01CDF565}" type="slidenum">
              <a:rPr lang="en-US" smtClean="0"/>
              <a:pPr/>
              <a:t>44</a:t>
            </a:fld>
            <a:endParaRPr lang="en-US"/>
          </a:p>
        </p:txBody>
      </p:sp>
      <p:sp>
        <p:nvSpPr>
          <p:cNvPr id="7" name="Başlık 1">
            <a:extLst>
              <a:ext uri="{FF2B5EF4-FFF2-40B4-BE49-F238E27FC236}">
                <a16:creationId xmlns:a16="http://schemas.microsoft.com/office/drawing/2014/main" id="{8581B17C-642F-49BD-A502-50E643F79624}"/>
              </a:ext>
            </a:extLst>
          </p:cNvPr>
          <p:cNvSpPr>
            <a:spLocks noGrp="1"/>
          </p:cNvSpPr>
          <p:nvPr>
            <p:ph type="title"/>
          </p:nvPr>
        </p:nvSpPr>
        <p:spPr>
          <a:xfrm>
            <a:off x="2592388" y="623888"/>
            <a:ext cx="8912225" cy="1281112"/>
          </a:xfrm>
        </p:spPr>
        <p:txBody>
          <a:bodyPr/>
          <a:lstStyle/>
          <a:p>
            <a:pPr algn="ctr"/>
            <a:r>
              <a:rPr lang="tr-TR"/>
              <a:t>Dizinin Öğelerini Ters Sırada Yazdırmak Uygulama Örneği-1</a:t>
            </a:r>
          </a:p>
        </p:txBody>
      </p:sp>
      <p:pic>
        <p:nvPicPr>
          <p:cNvPr id="9" name="Resim 8">
            <a:extLst>
              <a:ext uri="{FF2B5EF4-FFF2-40B4-BE49-F238E27FC236}">
                <a16:creationId xmlns:a16="http://schemas.microsoft.com/office/drawing/2014/main" id="{6C3BA1E0-AE6F-43CF-83EE-DBA133516DE7}"/>
              </a:ext>
            </a:extLst>
          </p:cNvPr>
          <p:cNvPicPr>
            <a:picLocks noChangeAspect="1"/>
          </p:cNvPicPr>
          <p:nvPr/>
        </p:nvPicPr>
        <p:blipFill>
          <a:blip r:embed="rId3"/>
          <a:stretch>
            <a:fillRect/>
          </a:stretch>
        </p:blipFill>
        <p:spPr>
          <a:xfrm>
            <a:off x="4800286" y="5994496"/>
            <a:ext cx="4496427" cy="828791"/>
          </a:xfrm>
          <a:prstGeom prst="rect">
            <a:avLst/>
          </a:prstGeom>
        </p:spPr>
      </p:pic>
    </p:spTree>
    <p:extLst>
      <p:ext uri="{BB962C8B-B14F-4D97-AF65-F5344CB8AC3E}">
        <p14:creationId xmlns:p14="http://schemas.microsoft.com/office/powerpoint/2010/main" val="351885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1940569534"/>
              </p:ext>
            </p:extLst>
          </p:nvPr>
        </p:nvGraphicFramePr>
        <p:xfrm>
          <a:off x="2060706" y="2160957"/>
          <a:ext cx="8915400" cy="3943601"/>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532044">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1283381">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1953416667"/>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1789139144"/>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4266818913"/>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45</a:t>
            </a:fld>
            <a:endParaRPr lang="en-US"/>
          </a:p>
        </p:txBody>
      </p:sp>
    </p:spTree>
    <p:extLst>
      <p:ext uri="{BB962C8B-B14F-4D97-AF65-F5344CB8AC3E}">
        <p14:creationId xmlns:p14="http://schemas.microsoft.com/office/powerpoint/2010/main" val="1209917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2566212492"/>
              </p:ext>
            </p:extLst>
          </p:nvPr>
        </p:nvGraphicFramePr>
        <p:xfrm>
          <a:off x="2102651" y="1640840"/>
          <a:ext cx="8915400" cy="386080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789139144"/>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4266818913"/>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46</a:t>
            </a:fld>
            <a:endParaRPr lang="en-US"/>
          </a:p>
        </p:txBody>
      </p:sp>
    </p:spTree>
    <p:extLst>
      <p:ext uri="{BB962C8B-B14F-4D97-AF65-F5344CB8AC3E}">
        <p14:creationId xmlns:p14="http://schemas.microsoft.com/office/powerpoint/2010/main" val="446643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3362752912"/>
              </p:ext>
            </p:extLst>
          </p:nvPr>
        </p:nvGraphicFramePr>
        <p:xfrm>
          <a:off x="2102651" y="1640840"/>
          <a:ext cx="8915400" cy="440436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r>
                        <a:rPr lang="tr-TR"/>
                        <a:t>Dizi, öğe olarak başka diziler içeriyorsa, dize gösterimi içeriklerini içermez vb.</a:t>
                      </a:r>
                    </a:p>
                  </a:txBody>
                  <a:tcPr/>
                </a:tc>
                <a:tc>
                  <a:txBody>
                    <a:bodyPr/>
                    <a:lstStyle/>
                    <a:p>
                      <a:r>
                        <a:rPr lang="tr-TR"/>
                        <a:t>Dizi, öğe olarak başka diziler içeriyorsa, dize gösterimi onların içeriklerini içerir, vb.</a:t>
                      </a:r>
                    </a:p>
                  </a:txBody>
                  <a:tcPr/>
                </a:tc>
                <a:extLst>
                  <a:ext uri="{0D108BD9-81ED-4DB2-BD59-A6C34878D82A}">
                    <a16:rowId xmlns:a16="http://schemas.microsoft.com/office/drawing/2014/main" val="1789139144"/>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4266818913"/>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47</a:t>
            </a:fld>
            <a:endParaRPr lang="en-US"/>
          </a:p>
        </p:txBody>
      </p:sp>
    </p:spTree>
    <p:extLst>
      <p:ext uri="{BB962C8B-B14F-4D97-AF65-F5344CB8AC3E}">
        <p14:creationId xmlns:p14="http://schemas.microsoft.com/office/powerpoint/2010/main" val="2587702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1122899371"/>
              </p:ext>
            </p:extLst>
          </p:nvPr>
        </p:nvGraphicFramePr>
        <p:xfrm>
          <a:off x="2102651" y="1640840"/>
          <a:ext cx="8915400" cy="49479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r>
                        <a:rPr lang="tr-TR"/>
                        <a:t>Dizi, öğe olarak başka diziler içeriyorsa, dize gösterimi içeriklerini içermez vb.</a:t>
                      </a:r>
                    </a:p>
                  </a:txBody>
                  <a:tcPr/>
                </a:tc>
                <a:tc>
                  <a:txBody>
                    <a:bodyPr/>
                    <a:lstStyle/>
                    <a:p>
                      <a:r>
                        <a:rPr lang="tr-TR"/>
                        <a:t>Dizi, öğe olarak başka diziler içeriyorsa, dize gösterimi onların içeriklerini içerir, vb.</a:t>
                      </a:r>
                    </a:p>
                  </a:txBody>
                  <a:tcPr/>
                </a:tc>
                <a:extLst>
                  <a:ext uri="{0D108BD9-81ED-4DB2-BD59-A6C34878D82A}">
                    <a16:rowId xmlns:a16="http://schemas.microsoft.com/office/drawing/2014/main" val="1789139144"/>
                  </a:ext>
                </a:extLst>
              </a:tr>
              <a:tr h="370840">
                <a:tc>
                  <a:txBody>
                    <a:bodyPr/>
                    <a:lstStyle/>
                    <a:p>
                      <a:r>
                        <a:rPr lang="tr-TR"/>
                        <a:t>Çok Boyutlu Dizinin Dize temsilini döndürmek için Arrays.toString() yöntemini kullanmıyoruz.</a:t>
                      </a:r>
                    </a:p>
                  </a:txBody>
                  <a:tcPr/>
                </a:tc>
                <a:tc>
                  <a:txBody>
                    <a:bodyPr/>
                    <a:lstStyle/>
                    <a:p>
                      <a:r>
                        <a:rPr lang="tr-TR"/>
                        <a:t>Çok boyutlu Dizilerin String temsilini döndürmek için Arrays.deepToString() yöntemini kullanabiliriz.</a:t>
                      </a:r>
                    </a:p>
                  </a:txBody>
                  <a:tcPr/>
                </a:tc>
                <a:extLst>
                  <a:ext uri="{0D108BD9-81ED-4DB2-BD59-A6C34878D82A}">
                    <a16:rowId xmlns:a16="http://schemas.microsoft.com/office/drawing/2014/main" val="4266818913"/>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48</a:t>
            </a:fld>
            <a:endParaRPr lang="en-US"/>
          </a:p>
        </p:txBody>
      </p:sp>
    </p:spTree>
    <p:extLst>
      <p:ext uri="{BB962C8B-B14F-4D97-AF65-F5344CB8AC3E}">
        <p14:creationId xmlns:p14="http://schemas.microsoft.com/office/powerpoint/2010/main" val="1829209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nvPr>
        </p:nvGraphicFramePr>
        <p:xfrm>
          <a:off x="2102651" y="1640840"/>
          <a:ext cx="8915400" cy="521716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r>
                        <a:rPr lang="tr-TR"/>
                        <a:t>Dizi, öğe olarak başka diziler içeriyorsa, dize gösterimi içeriklerini içermez vb.</a:t>
                      </a:r>
                    </a:p>
                  </a:txBody>
                  <a:tcPr/>
                </a:tc>
                <a:tc>
                  <a:txBody>
                    <a:bodyPr/>
                    <a:lstStyle/>
                    <a:p>
                      <a:r>
                        <a:rPr lang="tr-TR"/>
                        <a:t>Dizi, öğe olarak başka diziler içeriyorsa, dize gösterimi onların içeriklerini içerir, vb.</a:t>
                      </a:r>
                    </a:p>
                  </a:txBody>
                  <a:tcPr/>
                </a:tc>
                <a:extLst>
                  <a:ext uri="{0D108BD9-81ED-4DB2-BD59-A6C34878D82A}">
                    <a16:rowId xmlns:a16="http://schemas.microsoft.com/office/drawing/2014/main" val="1789139144"/>
                  </a:ext>
                </a:extLst>
              </a:tr>
              <a:tr h="370840">
                <a:tc>
                  <a:txBody>
                    <a:bodyPr/>
                    <a:lstStyle/>
                    <a:p>
                      <a:r>
                        <a:rPr lang="tr-TR"/>
                        <a:t>Çok Boyutlu Dizinin Dize temsilini döndürmek için Arrays.toString() yöntemini kullanmıyoruz.</a:t>
                      </a:r>
                    </a:p>
                  </a:txBody>
                  <a:tcPr/>
                </a:tc>
                <a:tc>
                  <a:txBody>
                    <a:bodyPr/>
                    <a:lstStyle/>
                    <a:p>
                      <a:r>
                        <a:rPr lang="tr-TR"/>
                        <a:t>Çok boyutlu Dizilerin String temsilini döndürmek için Arrays.deepToString() yöntemini kullanabiliriz.</a:t>
                      </a:r>
                    </a:p>
                  </a:txBody>
                  <a:tcPr/>
                </a:tc>
                <a:extLst>
                  <a:ext uri="{0D108BD9-81ED-4DB2-BD59-A6C34878D82A}">
                    <a16:rowId xmlns:a16="http://schemas.microsoft.com/office/drawing/2014/main" val="4266818913"/>
                  </a:ext>
                </a:extLst>
              </a:tr>
              <a:tr h="370840">
                <a:tc>
                  <a:txBody>
                    <a:bodyPr/>
                    <a:lstStyle/>
                    <a:p>
                      <a:r>
                        <a:rPr lang="tr-TR" b="0" i="0">
                          <a:solidFill>
                            <a:srgbClr val="273239"/>
                          </a:solidFill>
                          <a:effectLst/>
                          <a:latin typeface="urw-din"/>
                        </a:rPr>
                        <a:t>Arrays.toString(), ilkel diziler üzerinde çalışır.</a:t>
                      </a:r>
                      <a:endParaRPr lang="tr-TR"/>
                    </a:p>
                  </a:txBody>
                  <a:tcPr/>
                </a:tc>
                <a:tc>
                  <a:txBody>
                    <a:bodyPr/>
                    <a:lstStyle/>
                    <a:p>
                      <a:r>
                        <a:rPr lang="tr-TR"/>
                        <a:t>Arrays.deepToString(), İlkel Öğeler üzerinde çalışmaz.</a:t>
                      </a: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49</a:t>
            </a:fld>
            <a:endParaRPr lang="en-US"/>
          </a:p>
        </p:txBody>
      </p:sp>
    </p:spTree>
    <p:extLst>
      <p:ext uri="{BB962C8B-B14F-4D97-AF65-F5344CB8AC3E}">
        <p14:creationId xmlns:p14="http://schemas.microsoft.com/office/powerpoint/2010/main" val="176881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423143" y="1672348"/>
            <a:ext cx="8915400" cy="4476782"/>
          </a:xfrm>
        </p:spPr>
        <p:txBody>
          <a:bodyPr>
            <a:normAutofit/>
          </a:bodyPr>
          <a:lstStyle/>
          <a:p>
            <a:r>
              <a:rPr lang="tr-TR"/>
              <a:t>Arrays.deepHashCode(Object[])Metodu Uygulama Örneği-1</a:t>
            </a:r>
          </a:p>
          <a:p>
            <a:r>
              <a:rPr lang="tr-TR"/>
              <a:t>Arrays.fill () Metodu Uygulama Örneği-1</a:t>
            </a:r>
          </a:p>
          <a:p>
            <a:r>
              <a:rPr lang="tr-TR"/>
              <a:t>Arrays.fill () Metodu Uygulama Örneği-2</a:t>
            </a:r>
          </a:p>
          <a:p>
            <a:r>
              <a:rPr lang="tr-TR"/>
              <a:t>Arrays.mismatch(array1, array2); Metodu Uygulama Örneği -1</a:t>
            </a:r>
          </a:p>
          <a:p>
            <a:r>
              <a:rPr lang="tr-TR"/>
              <a:t>Arrays.sort() Metodu</a:t>
            </a:r>
          </a:p>
          <a:p>
            <a:r>
              <a:rPr lang="tr-TR"/>
              <a:t>Arrays.sort() Metodu Uygulama Örneği -1</a:t>
            </a:r>
          </a:p>
          <a:p>
            <a:r>
              <a:rPr lang="fr-FR" sz="1800"/>
              <a:t>static &lt;T&gt; void sort(T[] a, Comparator&lt; super T&gt; c)</a:t>
            </a:r>
            <a:r>
              <a:rPr lang="tr-TR" sz="1800"/>
              <a:t>;</a:t>
            </a:r>
            <a:r>
              <a:rPr lang="fr-FR" sz="1800"/>
              <a:t> </a:t>
            </a:r>
            <a:r>
              <a:rPr lang="tr-TR" sz="1800"/>
              <a:t/>
            </a:r>
            <a:br>
              <a:rPr lang="tr-TR" sz="1800"/>
            </a:br>
            <a:r>
              <a:rPr lang="tr-TR" sz="1800"/>
              <a:t>Metodu Uygulama Örneği -1</a:t>
            </a:r>
            <a:r>
              <a:rPr lang="tr-TR"/>
              <a:t> </a:t>
            </a:r>
          </a:p>
          <a:p>
            <a:r>
              <a:rPr lang="tr-TR"/>
              <a:t>Sonuç</a:t>
            </a:r>
          </a:p>
          <a:p>
            <a:r>
              <a:rPr lang="tr-TR"/>
              <a:t>Kaynakça</a:t>
            </a: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8636205" y="1836020"/>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xmlns=""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17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C50656B0-8994-4405-A19F-605545C54D5D}"/>
              </a:ext>
            </a:extLst>
          </p:cNvPr>
          <p:cNvPicPr>
            <a:picLocks noGrp="1" noChangeAspect="1"/>
          </p:cNvPicPr>
          <p:nvPr>
            <p:ph idx="1"/>
          </p:nvPr>
        </p:nvPicPr>
        <p:blipFill>
          <a:blip r:embed="rId2"/>
          <a:stretch>
            <a:fillRect/>
          </a:stretch>
        </p:blipFill>
        <p:spPr>
          <a:xfrm>
            <a:off x="3066798" y="1888222"/>
            <a:ext cx="6230999" cy="4824000"/>
          </a:xfrm>
        </p:spPr>
      </p:pic>
      <p:sp>
        <p:nvSpPr>
          <p:cNvPr id="4" name="Slayt Numarası Yer Tutucusu 3">
            <a:extLst>
              <a:ext uri="{FF2B5EF4-FFF2-40B4-BE49-F238E27FC236}">
                <a16:creationId xmlns:a16="http://schemas.microsoft.com/office/drawing/2014/main" id="{68073988-E9F9-46C4-BBDA-D81B6FF8BFFA}"/>
              </a:ext>
            </a:extLst>
          </p:cNvPr>
          <p:cNvSpPr>
            <a:spLocks noGrp="1"/>
          </p:cNvSpPr>
          <p:nvPr>
            <p:ph type="sldNum" sz="quarter" idx="12"/>
          </p:nvPr>
        </p:nvSpPr>
        <p:spPr/>
        <p:txBody>
          <a:bodyPr/>
          <a:lstStyle/>
          <a:p>
            <a:fld id="{D57F1E4F-1CFF-5643-939E-217C01CDF565}" type="slidenum">
              <a:rPr lang="en-US" smtClean="0"/>
              <a:pPr/>
              <a:t>50</a:t>
            </a:fld>
            <a:endParaRPr lang="en-US"/>
          </a:p>
        </p:txBody>
      </p:sp>
      <p:sp>
        <p:nvSpPr>
          <p:cNvPr id="7" name="Başlık 1">
            <a:extLst>
              <a:ext uri="{FF2B5EF4-FFF2-40B4-BE49-F238E27FC236}">
                <a16:creationId xmlns:a16="http://schemas.microsoft.com/office/drawing/2014/main" id="{EA7B4E65-0F11-4F63-AD04-4EA0DCFED538}"/>
              </a:ext>
            </a:extLst>
          </p:cNvPr>
          <p:cNvSpPr>
            <a:spLocks noGrp="1"/>
          </p:cNvSpPr>
          <p:nvPr>
            <p:ph type="title"/>
          </p:nvPr>
        </p:nvSpPr>
        <p:spPr>
          <a:xfrm>
            <a:off x="1853967" y="607110"/>
            <a:ext cx="8996305" cy="1281112"/>
          </a:xfrm>
        </p:spPr>
        <p:txBody>
          <a:bodyPr>
            <a:normAutofit fontScale="90000"/>
          </a:bodyPr>
          <a:lstStyle/>
          <a:p>
            <a:r>
              <a:rPr lang="tr-TR"/>
              <a:t>Arrays.toString() ve Arrays.deepToString() karşılaştırması Uygulama Örneği -1</a:t>
            </a:r>
          </a:p>
        </p:txBody>
      </p:sp>
      <p:sp>
        <p:nvSpPr>
          <p:cNvPr id="9" name="Rectangle 2">
            <a:extLst>
              <a:ext uri="{FF2B5EF4-FFF2-40B4-BE49-F238E27FC236}">
                <a16:creationId xmlns:a16="http://schemas.microsoft.com/office/drawing/2014/main" id="{6207E687-75DC-44C2-89E8-A5C4E3F3DCE2}"/>
              </a:ext>
            </a:extLst>
          </p:cNvPr>
          <p:cNvSpPr>
            <a:spLocks noChangeArrowheads="1"/>
          </p:cNvSpPr>
          <p:nvPr/>
        </p:nvSpPr>
        <p:spPr bwMode="auto">
          <a:xfrm>
            <a:off x="3066798" y="6201648"/>
            <a:ext cx="6231000" cy="571931"/>
          </a:xfrm>
          <a:prstGeom prst="rect">
            <a:avLst/>
          </a:prstGeom>
          <a:ln/>
        </p:spPr>
        <p:style>
          <a:lnRef idx="3">
            <a:schemeClr val="lt1"/>
          </a:lnRef>
          <a:fillRef idx="1">
            <a:schemeClr val="accent1"/>
          </a:fillRef>
          <a:effectRef idx="1">
            <a:schemeClr val="accent1"/>
          </a:effectRef>
          <a:fontRef idx="minor">
            <a:schemeClr val="lt1"/>
          </a:fontRef>
        </p:style>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a:ln>
                  <a:noFill/>
                </a:ln>
                <a:solidFill>
                  <a:schemeClr val="bg1"/>
                </a:solidFill>
                <a:effectLst/>
              </a:rPr>
              <a:t>Çıktı:</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a:ln>
                  <a:noFill/>
                </a:ln>
                <a:solidFill>
                  <a:schemeClr val="bg1"/>
                </a:solidFill>
                <a:effectLst/>
              </a:rPr>
              <a:t> Arrays.toString() kullanımı : [[Ljava.lang.Integer;@3d075dc0,[Ljava.lang.Integer;@214c265e]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a:ln>
                  <a:noFill/>
                </a:ln>
                <a:solidFill>
                  <a:schemeClr val="bg1"/>
                </a:solidFill>
                <a:effectLst/>
              </a:rPr>
              <a:t>Arrays.deepToString() kullanımı: [[1, 2, 3, 4, 5], [6, 7, 8, 9, 10]]</a:t>
            </a:r>
            <a:r>
              <a:rPr kumimoji="0" lang="tr-TR" altLang="tr-TR" sz="1050" b="0" i="0" u="none" strike="noStrike" cap="none" normalizeH="0" baseline="0">
                <a:ln>
                  <a:noFill/>
                </a:ln>
                <a:solidFill>
                  <a:schemeClr val="bg1"/>
                </a:solidFill>
                <a:effectLst/>
              </a:rPr>
              <a:t> </a:t>
            </a:r>
            <a:endParaRPr kumimoji="0" lang="tr-TR" altLang="tr-TR" sz="2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203238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AF557C-92F6-4E4A-8BB3-07ADC7225317}"/>
              </a:ext>
            </a:extLst>
          </p:cNvPr>
          <p:cNvSpPr>
            <a:spLocks noGrp="1"/>
          </p:cNvSpPr>
          <p:nvPr>
            <p:ph type="title"/>
          </p:nvPr>
        </p:nvSpPr>
        <p:spPr>
          <a:xfrm>
            <a:off x="2088859" y="624110"/>
            <a:ext cx="9689284" cy="1280890"/>
          </a:xfrm>
        </p:spPr>
        <p:txBody>
          <a:bodyPr/>
          <a:lstStyle/>
          <a:p>
            <a:r>
              <a:rPr lang="tr-TR"/>
              <a:t>Arrays.asList() Metodu Uygulama Örneği-1</a:t>
            </a:r>
          </a:p>
        </p:txBody>
      </p:sp>
      <p:sp>
        <p:nvSpPr>
          <p:cNvPr id="3" name="İçerik Yer Tutucusu 2">
            <a:extLst>
              <a:ext uri="{FF2B5EF4-FFF2-40B4-BE49-F238E27FC236}">
                <a16:creationId xmlns:a16="http://schemas.microsoft.com/office/drawing/2014/main" id="{54100674-5A6C-419C-96D4-D933D9D2F64A}"/>
              </a:ext>
            </a:extLst>
          </p:cNvPr>
          <p:cNvSpPr>
            <a:spLocks noGrp="1"/>
          </p:cNvSpPr>
          <p:nvPr>
            <p:ph idx="1"/>
          </p:nvPr>
        </p:nvSpPr>
        <p:spPr/>
        <p:txBody>
          <a:bodyPr/>
          <a:lstStyle/>
          <a:p>
            <a:r>
              <a:rPr lang="tr-TR"/>
              <a:t>Bu yöntem, belirtilen Diziler tarafından desteklenen sabit boyutlu bir liste döndürür.</a:t>
            </a:r>
          </a:p>
          <a:p>
            <a:endParaRPr lang="tr-TR"/>
          </a:p>
        </p:txBody>
      </p:sp>
      <p:sp>
        <p:nvSpPr>
          <p:cNvPr id="4" name="Slayt Numarası Yer Tutucusu 3">
            <a:extLst>
              <a:ext uri="{FF2B5EF4-FFF2-40B4-BE49-F238E27FC236}">
                <a16:creationId xmlns:a16="http://schemas.microsoft.com/office/drawing/2014/main" id="{D6FEFE44-2FE3-474C-84FE-2B6A2BB0A706}"/>
              </a:ext>
            </a:extLst>
          </p:cNvPr>
          <p:cNvSpPr>
            <a:spLocks noGrp="1"/>
          </p:cNvSpPr>
          <p:nvPr>
            <p:ph type="sldNum" sz="quarter" idx="12"/>
          </p:nvPr>
        </p:nvSpPr>
        <p:spPr/>
        <p:txBody>
          <a:bodyPr/>
          <a:lstStyle/>
          <a:p>
            <a:fld id="{D57F1E4F-1CFF-5643-939E-217C01CDF565}" type="slidenum">
              <a:rPr lang="en-US" smtClean="0"/>
              <a:pPr/>
              <a:t>51</a:t>
            </a:fld>
            <a:endParaRPr lang="en-US"/>
          </a:p>
        </p:txBody>
      </p:sp>
      <p:pic>
        <p:nvPicPr>
          <p:cNvPr id="6" name="Resim 5" descr="metin içeren bir resim&#10;&#10;Açıklama otomatik olarak oluşturuldu">
            <a:extLst>
              <a:ext uri="{FF2B5EF4-FFF2-40B4-BE49-F238E27FC236}">
                <a16:creationId xmlns:a16="http://schemas.microsoft.com/office/drawing/2014/main" id="{391DE668-430A-4DF5-8034-E8F514236DA2}"/>
              </a:ext>
            </a:extLst>
          </p:cNvPr>
          <p:cNvPicPr>
            <a:picLocks noChangeAspect="1"/>
          </p:cNvPicPr>
          <p:nvPr/>
        </p:nvPicPr>
        <p:blipFill>
          <a:blip r:embed="rId2"/>
          <a:stretch>
            <a:fillRect/>
          </a:stretch>
        </p:blipFill>
        <p:spPr>
          <a:xfrm>
            <a:off x="3696925" y="2742593"/>
            <a:ext cx="5010849" cy="4020111"/>
          </a:xfrm>
          <a:prstGeom prst="rect">
            <a:avLst/>
          </a:prstGeom>
        </p:spPr>
      </p:pic>
      <p:sp>
        <p:nvSpPr>
          <p:cNvPr id="7" name="Metin kutusu 6">
            <a:extLst>
              <a:ext uri="{FF2B5EF4-FFF2-40B4-BE49-F238E27FC236}">
                <a16:creationId xmlns:a16="http://schemas.microsoft.com/office/drawing/2014/main" id="{CC841D5C-AEFE-4311-8FDB-460F6509C81B}"/>
              </a:ext>
            </a:extLst>
          </p:cNvPr>
          <p:cNvSpPr txBox="1"/>
          <p:nvPr/>
        </p:nvSpPr>
        <p:spPr>
          <a:xfrm>
            <a:off x="8819626" y="6116373"/>
            <a:ext cx="3372374"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Dizi listeleniyor: [[I@2f4d3709]</a:t>
            </a:r>
          </a:p>
          <a:p>
            <a:endParaRPr lang="tr-TR"/>
          </a:p>
        </p:txBody>
      </p:sp>
    </p:spTree>
    <p:extLst>
      <p:ext uri="{BB962C8B-B14F-4D97-AF65-F5344CB8AC3E}">
        <p14:creationId xmlns:p14="http://schemas.microsoft.com/office/powerpoint/2010/main" val="19188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92E311-3D9F-4726-9425-6153F70756BF}"/>
              </a:ext>
            </a:extLst>
          </p:cNvPr>
          <p:cNvSpPr>
            <a:spLocks noGrp="1"/>
          </p:cNvSpPr>
          <p:nvPr>
            <p:ph type="title"/>
          </p:nvPr>
        </p:nvSpPr>
        <p:spPr>
          <a:xfrm>
            <a:off x="2173474" y="289555"/>
            <a:ext cx="9599075" cy="1280890"/>
          </a:xfrm>
        </p:spPr>
        <p:txBody>
          <a:bodyPr/>
          <a:lstStyle/>
          <a:p>
            <a:r>
              <a:rPr lang="tr-TR"/>
              <a:t>Arrays.deepHashCode(Object[])Metodu</a:t>
            </a:r>
            <a:br>
              <a:rPr lang="tr-TR"/>
            </a:br>
            <a:r>
              <a:rPr lang="tr-TR"/>
              <a:t>Uygulama Örneği-1</a:t>
            </a:r>
          </a:p>
        </p:txBody>
      </p:sp>
      <p:sp>
        <p:nvSpPr>
          <p:cNvPr id="3" name="İçerik Yer Tutucusu 2">
            <a:extLst>
              <a:ext uri="{FF2B5EF4-FFF2-40B4-BE49-F238E27FC236}">
                <a16:creationId xmlns:a16="http://schemas.microsoft.com/office/drawing/2014/main" id="{2F97E22C-D4E7-440D-899E-D353AEBA8BF5}"/>
              </a:ext>
            </a:extLst>
          </p:cNvPr>
          <p:cNvSpPr>
            <a:spLocks noGrp="1"/>
          </p:cNvSpPr>
          <p:nvPr>
            <p:ph idx="1"/>
          </p:nvPr>
        </p:nvSpPr>
        <p:spPr>
          <a:xfrm>
            <a:off x="2049650" y="1570445"/>
            <a:ext cx="9599075" cy="3777622"/>
          </a:xfrm>
        </p:spPr>
        <p:txBody>
          <a:bodyPr/>
          <a:lstStyle/>
          <a:p>
            <a:r>
              <a:rPr lang="tr-TR" b="0" i="0">
                <a:solidFill>
                  <a:srgbClr val="273239"/>
                </a:solidFill>
                <a:effectLst/>
                <a:latin typeface="urw-din"/>
              </a:rPr>
              <a:t> </a:t>
            </a:r>
            <a:r>
              <a:rPr lang="tr-TR" b="0" i="0">
                <a:solidFill>
                  <a:srgbClr val="273239"/>
                </a:solidFill>
                <a:effectLst/>
              </a:rPr>
              <a:t>Bu yöntem, belirtilen Dizilerin "derin içeriklerini" temel alan bir karma kod döndürür.</a:t>
            </a:r>
          </a:p>
          <a:p>
            <a:endParaRPr lang="tr-TR"/>
          </a:p>
        </p:txBody>
      </p:sp>
      <p:sp>
        <p:nvSpPr>
          <p:cNvPr id="4" name="Slayt Numarası Yer Tutucusu 3">
            <a:extLst>
              <a:ext uri="{FF2B5EF4-FFF2-40B4-BE49-F238E27FC236}">
                <a16:creationId xmlns:a16="http://schemas.microsoft.com/office/drawing/2014/main" id="{87985AA9-5945-48E3-853B-DB13B2467AA6}"/>
              </a:ext>
            </a:extLst>
          </p:cNvPr>
          <p:cNvSpPr>
            <a:spLocks noGrp="1"/>
          </p:cNvSpPr>
          <p:nvPr>
            <p:ph type="sldNum" sz="quarter" idx="12"/>
          </p:nvPr>
        </p:nvSpPr>
        <p:spPr/>
        <p:txBody>
          <a:bodyPr/>
          <a:lstStyle/>
          <a:p>
            <a:fld id="{D57F1E4F-1CFF-5643-939E-217C01CDF565}" type="slidenum">
              <a:rPr lang="en-US" smtClean="0"/>
              <a:pPr/>
              <a:t>52</a:t>
            </a:fld>
            <a:endParaRPr lang="en-US"/>
          </a:p>
        </p:txBody>
      </p:sp>
      <p:pic>
        <p:nvPicPr>
          <p:cNvPr id="20" name="Resim 19" descr="metin içeren bir resim&#10;&#10;Açıklama otomatik olarak oluşturuldu">
            <a:extLst>
              <a:ext uri="{FF2B5EF4-FFF2-40B4-BE49-F238E27FC236}">
                <a16:creationId xmlns:a16="http://schemas.microsoft.com/office/drawing/2014/main" id="{08674BCC-E958-446F-B827-B284B5801894}"/>
              </a:ext>
            </a:extLst>
          </p:cNvPr>
          <p:cNvPicPr>
            <a:picLocks noChangeAspect="1"/>
          </p:cNvPicPr>
          <p:nvPr/>
        </p:nvPicPr>
        <p:blipFill>
          <a:blip r:embed="rId2"/>
          <a:stretch>
            <a:fillRect/>
          </a:stretch>
        </p:blipFill>
        <p:spPr>
          <a:xfrm>
            <a:off x="3330791" y="2847415"/>
            <a:ext cx="5896798" cy="4010585"/>
          </a:xfrm>
          <a:prstGeom prst="rect">
            <a:avLst/>
          </a:prstGeom>
        </p:spPr>
      </p:pic>
      <p:sp>
        <p:nvSpPr>
          <p:cNvPr id="24" name="Metin kutusu 23">
            <a:extLst>
              <a:ext uri="{FF2B5EF4-FFF2-40B4-BE49-F238E27FC236}">
                <a16:creationId xmlns:a16="http://schemas.microsoft.com/office/drawing/2014/main" id="{F8871F90-D535-45CB-B447-2EDBE1C22B6B}"/>
              </a:ext>
            </a:extLst>
          </p:cNvPr>
          <p:cNvSpPr txBox="1"/>
          <p:nvPr/>
        </p:nvSpPr>
        <p:spPr>
          <a:xfrm>
            <a:off x="4090841" y="2140745"/>
            <a:ext cx="467571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b="1" i="0">
                <a:solidFill>
                  <a:srgbClr val="273239"/>
                </a:solidFill>
                <a:effectLst/>
              </a:rPr>
              <a:t>static int deepHashCode(Object[] a)</a:t>
            </a:r>
            <a:r>
              <a:rPr lang="tr-TR" b="1" i="0">
                <a:solidFill>
                  <a:srgbClr val="273239"/>
                </a:solidFill>
                <a:effectLst/>
              </a:rPr>
              <a:t>;</a:t>
            </a:r>
            <a:endParaRPr lang="tr-TR"/>
          </a:p>
        </p:txBody>
      </p:sp>
      <p:sp>
        <p:nvSpPr>
          <p:cNvPr id="25" name="Metin kutusu 24">
            <a:extLst>
              <a:ext uri="{FF2B5EF4-FFF2-40B4-BE49-F238E27FC236}">
                <a16:creationId xmlns:a16="http://schemas.microsoft.com/office/drawing/2014/main" id="{3BC0FD4E-D990-41AD-826A-3F2BDE14F159}"/>
              </a:ext>
            </a:extLst>
          </p:cNvPr>
          <p:cNvSpPr txBox="1"/>
          <p:nvPr/>
        </p:nvSpPr>
        <p:spPr>
          <a:xfrm>
            <a:off x="9333970" y="6383779"/>
            <a:ext cx="2781441"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Integer Array: 38475344</a:t>
            </a:r>
          </a:p>
        </p:txBody>
      </p:sp>
      <p:sp>
        <p:nvSpPr>
          <p:cNvPr id="29" name="Rectangle 4">
            <a:extLst>
              <a:ext uri="{FF2B5EF4-FFF2-40B4-BE49-F238E27FC236}">
                <a16:creationId xmlns:a16="http://schemas.microsoft.com/office/drawing/2014/main" id="{1FCB8F8F-BB81-4D29-897A-2183065F8418}"/>
              </a:ext>
            </a:extLst>
          </p:cNvPr>
          <p:cNvSpPr>
            <a:spLocks noChangeArrowheads="1"/>
          </p:cNvSpPr>
          <p:nvPr/>
        </p:nvSpPr>
        <p:spPr bwMode="auto">
          <a:xfrm>
            <a:off x="0" y="-232104"/>
            <a:ext cx="65" cy="464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800" b="0" i="0" u="none" strike="noStrike" cap="none" normalizeH="0" baseline="0">
                <a:ln>
                  <a:noFill/>
                </a:ln>
                <a:solidFill>
                  <a:schemeClr val="tx1"/>
                </a:solidFill>
                <a:effectLst/>
              </a:rPr>
              <a:t/>
            </a:r>
            <a:br>
              <a:rPr kumimoji="0" lang="tr-TR" altLang="tr-TR" sz="800" b="0" i="0" u="none" strike="noStrike" cap="none" normalizeH="0" baseline="0">
                <a:ln>
                  <a:noFill/>
                </a:ln>
                <a:solidFill>
                  <a:schemeClr val="tx1"/>
                </a:solidFill>
                <a:effectLst/>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38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898756-9279-4426-93AE-C299E6D6FCB8}"/>
              </a:ext>
            </a:extLst>
          </p:cNvPr>
          <p:cNvSpPr>
            <a:spLocks noGrp="1"/>
          </p:cNvSpPr>
          <p:nvPr>
            <p:ph type="title"/>
          </p:nvPr>
        </p:nvSpPr>
        <p:spPr/>
        <p:txBody>
          <a:bodyPr/>
          <a:lstStyle/>
          <a:p>
            <a:r>
              <a:rPr lang="tr-TR"/>
              <a:t>Arrays.fill() Metodu</a:t>
            </a:r>
          </a:p>
        </p:txBody>
      </p:sp>
      <p:sp>
        <p:nvSpPr>
          <p:cNvPr id="3" name="İçerik Yer Tutucusu 2">
            <a:extLst>
              <a:ext uri="{FF2B5EF4-FFF2-40B4-BE49-F238E27FC236}">
                <a16:creationId xmlns:a16="http://schemas.microsoft.com/office/drawing/2014/main" id="{FD023523-77F7-4BC4-912D-46A645D77E03}"/>
              </a:ext>
            </a:extLst>
          </p:cNvPr>
          <p:cNvSpPr>
            <a:spLocks noGrp="1"/>
          </p:cNvSpPr>
          <p:nvPr>
            <p:ph idx="1"/>
          </p:nvPr>
        </p:nvSpPr>
        <p:spPr>
          <a:xfrm>
            <a:off x="1560352" y="1905000"/>
            <a:ext cx="9377522" cy="4802588"/>
          </a:xfrm>
        </p:spPr>
        <p:txBody>
          <a:bodyPr/>
          <a:lstStyle/>
          <a:p>
            <a:r>
              <a:rPr lang="tr-TR" b="0" i="0">
                <a:solidFill>
                  <a:srgbClr val="000000"/>
                </a:solidFill>
                <a:effectLst/>
              </a:rPr>
              <a:t>Bu yöntem belirtilen dizinin belirlenen aralığının her bir elemanına belirtilen bayt değeri doldurulacak yöntem atar.</a:t>
            </a:r>
          </a:p>
          <a:p>
            <a:pPr algn="just">
              <a:buFont typeface="Arial" panose="020B0604020202020204" pitchFamily="34" charset="0"/>
              <a:buChar char="•"/>
            </a:pPr>
            <a:endParaRPr lang="tr-TR" b="1" i="0">
              <a:solidFill>
                <a:srgbClr val="000000"/>
              </a:solidFill>
              <a:effectLst/>
            </a:endParaRPr>
          </a:p>
          <a:p>
            <a:pPr algn="just">
              <a:buFont typeface="Arial" panose="020B0604020202020204" pitchFamily="34" charset="0"/>
              <a:buChar char="•"/>
            </a:pPr>
            <a:endParaRPr lang="tr-TR" b="1">
              <a:solidFill>
                <a:srgbClr val="000000"/>
              </a:solidFill>
            </a:endParaRPr>
          </a:p>
          <a:p>
            <a:pPr algn="just">
              <a:buFont typeface="Arial" panose="020B0604020202020204" pitchFamily="34" charset="0"/>
              <a:buChar char="•"/>
            </a:pPr>
            <a:endParaRPr lang="tr-TR" b="1" i="0">
              <a:solidFill>
                <a:srgbClr val="000000"/>
              </a:solidFill>
              <a:effectLst/>
            </a:endParaRPr>
          </a:p>
          <a:p>
            <a:endParaRPr lang="tr-TR"/>
          </a:p>
          <a:p>
            <a:endParaRPr lang="tr-TR"/>
          </a:p>
          <a:p>
            <a:pPr marL="0" indent="0">
              <a:buNone/>
            </a:pPr>
            <a:endParaRPr lang="tr-TR"/>
          </a:p>
          <a:p>
            <a:r>
              <a:rPr lang="tr-TR"/>
              <a:t>Bu yöntem herhangi bir değer döndürmez.</a:t>
            </a:r>
          </a:p>
        </p:txBody>
      </p:sp>
      <p:sp>
        <p:nvSpPr>
          <p:cNvPr id="4" name="Slayt Numarası Yer Tutucusu 3">
            <a:extLst>
              <a:ext uri="{FF2B5EF4-FFF2-40B4-BE49-F238E27FC236}">
                <a16:creationId xmlns:a16="http://schemas.microsoft.com/office/drawing/2014/main" id="{523B2272-7ABF-469B-9A50-1FE6381BDD84}"/>
              </a:ext>
            </a:extLst>
          </p:cNvPr>
          <p:cNvSpPr>
            <a:spLocks noGrp="1"/>
          </p:cNvSpPr>
          <p:nvPr>
            <p:ph type="sldNum" sz="quarter" idx="12"/>
          </p:nvPr>
        </p:nvSpPr>
        <p:spPr/>
        <p:txBody>
          <a:bodyPr/>
          <a:lstStyle/>
          <a:p>
            <a:fld id="{D57F1E4F-1CFF-5643-939E-217C01CDF565}" type="slidenum">
              <a:rPr lang="en-US" smtClean="0"/>
              <a:pPr/>
              <a:t>53</a:t>
            </a:fld>
            <a:endParaRPr lang="en-US"/>
          </a:p>
        </p:txBody>
      </p:sp>
      <p:sp>
        <p:nvSpPr>
          <p:cNvPr id="9" name="Metin kutusu 8">
            <a:extLst>
              <a:ext uri="{FF2B5EF4-FFF2-40B4-BE49-F238E27FC236}">
                <a16:creationId xmlns:a16="http://schemas.microsoft.com/office/drawing/2014/main" id="{3D45BA7E-D251-4100-B6AA-B661EFF30B70}"/>
              </a:ext>
            </a:extLst>
          </p:cNvPr>
          <p:cNvSpPr txBox="1"/>
          <p:nvPr/>
        </p:nvSpPr>
        <p:spPr>
          <a:xfrm>
            <a:off x="2466268" y="3059668"/>
            <a:ext cx="7259464"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a:t>Java.util.Arrays.fill(byte[] a, int fromIndex, int toIndex, byte val)</a:t>
            </a:r>
          </a:p>
        </p:txBody>
      </p:sp>
      <p:sp>
        <p:nvSpPr>
          <p:cNvPr id="6" name="Metin kutusu 5">
            <a:extLst>
              <a:ext uri="{FF2B5EF4-FFF2-40B4-BE49-F238E27FC236}">
                <a16:creationId xmlns:a16="http://schemas.microsoft.com/office/drawing/2014/main" id="{A91BF64B-657E-49C4-8E51-0BC8D769444B}"/>
              </a:ext>
            </a:extLst>
          </p:cNvPr>
          <p:cNvSpPr txBox="1"/>
          <p:nvPr/>
        </p:nvSpPr>
        <p:spPr>
          <a:xfrm>
            <a:off x="1886838" y="3845004"/>
            <a:ext cx="9186672" cy="1477328"/>
          </a:xfrm>
          <a:prstGeom prst="rect">
            <a:avLst/>
          </a:prstGeom>
          <a:noFill/>
        </p:spPr>
        <p:txBody>
          <a:bodyPr wrap="square" rtlCol="0">
            <a:spAutoFit/>
          </a:bodyPr>
          <a:lstStyle/>
          <a:p>
            <a:pPr algn="just">
              <a:buFont typeface="Arial" panose="020B0604020202020204" pitchFamily="34" charset="0"/>
              <a:buChar char="•"/>
            </a:pPr>
            <a:r>
              <a:rPr lang="tr-TR" b="1" i="0">
                <a:solidFill>
                  <a:srgbClr val="000000"/>
                </a:solidFill>
                <a:effectLst/>
              </a:rPr>
              <a:t>a</a:t>
            </a:r>
            <a:r>
              <a:rPr lang="tr-TR" b="0" i="0">
                <a:solidFill>
                  <a:srgbClr val="000000"/>
                </a:solidFill>
                <a:effectLst/>
              </a:rPr>
              <a:t> -&gt; Bu doldurulacak dizidir.</a:t>
            </a:r>
          </a:p>
          <a:p>
            <a:pPr algn="just">
              <a:buFont typeface="Arial" panose="020B0604020202020204" pitchFamily="34" charset="0"/>
              <a:buChar char="•"/>
            </a:pPr>
            <a:r>
              <a:rPr lang="tr-TR" b="1" i="0">
                <a:solidFill>
                  <a:srgbClr val="000000"/>
                </a:solidFill>
                <a:effectLst/>
              </a:rPr>
              <a:t>fromIndex</a:t>
            </a:r>
            <a:r>
              <a:rPr lang="tr-TR" b="0" i="0">
                <a:solidFill>
                  <a:srgbClr val="000000"/>
                </a:solidFill>
                <a:effectLst/>
              </a:rPr>
              <a:t> - &gt; Bu, belirtilen değerle doldurulacak ilk öğenin (dahil) dizinidir.</a:t>
            </a:r>
          </a:p>
          <a:p>
            <a:pPr algn="just">
              <a:buFont typeface="Arial" panose="020B0604020202020204" pitchFamily="34" charset="0"/>
              <a:buChar char="•"/>
            </a:pPr>
            <a:r>
              <a:rPr lang="tr-TR" b="1" i="0">
                <a:solidFill>
                  <a:srgbClr val="000000"/>
                </a:solidFill>
                <a:effectLst/>
              </a:rPr>
              <a:t>toIndex</a:t>
            </a:r>
            <a:r>
              <a:rPr lang="tr-TR" b="0" i="0">
                <a:solidFill>
                  <a:srgbClr val="000000"/>
                </a:solidFill>
                <a:effectLst/>
              </a:rPr>
              <a:t> - &gt;Bu, belirtilen değerle doldurulacak son öğenin (hariç) dizinidir.</a:t>
            </a:r>
          </a:p>
          <a:p>
            <a:pPr algn="just">
              <a:buFont typeface="Arial" panose="020B0604020202020204" pitchFamily="34" charset="0"/>
              <a:buChar char="•"/>
            </a:pPr>
            <a:r>
              <a:rPr lang="tr-TR" b="1" i="0">
                <a:solidFill>
                  <a:srgbClr val="000000"/>
                </a:solidFill>
                <a:effectLst/>
              </a:rPr>
              <a:t>val</a:t>
            </a:r>
            <a:r>
              <a:rPr lang="tr-TR" b="0" i="0">
                <a:solidFill>
                  <a:srgbClr val="000000"/>
                </a:solidFill>
                <a:effectLst/>
              </a:rPr>
              <a:t> -&gt; Bu, dizinin tüm öğelerinde saklanacak değerdir.</a:t>
            </a:r>
          </a:p>
          <a:p>
            <a:endParaRPr lang="tr-TR"/>
          </a:p>
        </p:txBody>
      </p:sp>
    </p:spTree>
    <p:extLst>
      <p:ext uri="{BB962C8B-B14F-4D97-AF65-F5344CB8AC3E}">
        <p14:creationId xmlns:p14="http://schemas.microsoft.com/office/powerpoint/2010/main" val="8398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2C1BBE8D-4D15-4C1A-9991-F32E9AC3FD9C}"/>
              </a:ext>
            </a:extLst>
          </p:cNvPr>
          <p:cNvPicPr>
            <a:picLocks noGrp="1" noChangeAspect="1"/>
          </p:cNvPicPr>
          <p:nvPr>
            <p:ph idx="1"/>
          </p:nvPr>
        </p:nvPicPr>
        <p:blipFill>
          <a:blip r:embed="rId2"/>
          <a:stretch>
            <a:fillRect/>
          </a:stretch>
        </p:blipFill>
        <p:spPr>
          <a:xfrm>
            <a:off x="3292928" y="1360650"/>
            <a:ext cx="5606143" cy="5364000"/>
          </a:xfrm>
        </p:spPr>
      </p:pic>
      <p:sp>
        <p:nvSpPr>
          <p:cNvPr id="4" name="Slayt Numarası Yer Tutucusu 3">
            <a:extLst>
              <a:ext uri="{FF2B5EF4-FFF2-40B4-BE49-F238E27FC236}">
                <a16:creationId xmlns:a16="http://schemas.microsoft.com/office/drawing/2014/main" id="{EF7248A9-237E-4159-9817-482BF0B7FD09}"/>
              </a:ext>
            </a:extLst>
          </p:cNvPr>
          <p:cNvSpPr>
            <a:spLocks noGrp="1"/>
          </p:cNvSpPr>
          <p:nvPr>
            <p:ph type="sldNum" sz="quarter" idx="12"/>
          </p:nvPr>
        </p:nvSpPr>
        <p:spPr/>
        <p:txBody>
          <a:bodyPr/>
          <a:lstStyle/>
          <a:p>
            <a:fld id="{D57F1E4F-1CFF-5643-939E-217C01CDF565}" type="slidenum">
              <a:rPr lang="en-US" smtClean="0"/>
              <a:pPr/>
              <a:t>54</a:t>
            </a:fld>
            <a:endParaRPr lang="en-US"/>
          </a:p>
        </p:txBody>
      </p:sp>
      <p:sp>
        <p:nvSpPr>
          <p:cNvPr id="5" name="Başlık 1">
            <a:extLst>
              <a:ext uri="{FF2B5EF4-FFF2-40B4-BE49-F238E27FC236}">
                <a16:creationId xmlns:a16="http://schemas.microsoft.com/office/drawing/2014/main" id="{5521516D-4D36-49E6-8DC9-BCAFBFB0830F}"/>
              </a:ext>
            </a:extLst>
          </p:cNvPr>
          <p:cNvSpPr>
            <a:spLocks noGrp="1"/>
          </p:cNvSpPr>
          <p:nvPr>
            <p:ph type="title"/>
          </p:nvPr>
        </p:nvSpPr>
        <p:spPr>
          <a:xfrm>
            <a:off x="2592388" y="623888"/>
            <a:ext cx="8912225" cy="1281112"/>
          </a:xfrm>
        </p:spPr>
        <p:txBody>
          <a:bodyPr/>
          <a:lstStyle/>
          <a:p>
            <a:r>
              <a:rPr lang="tr-TR"/>
              <a:t>Arrays.fill() Metodu Uygulama Örneği-1</a:t>
            </a:r>
          </a:p>
        </p:txBody>
      </p:sp>
    </p:spTree>
    <p:extLst>
      <p:ext uri="{BB962C8B-B14F-4D97-AF65-F5344CB8AC3E}">
        <p14:creationId xmlns:p14="http://schemas.microsoft.com/office/powerpoint/2010/main" val="4271203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D5F286F-37AC-481D-A39D-F9AB2B25DBCC}"/>
              </a:ext>
            </a:extLst>
          </p:cNvPr>
          <p:cNvSpPr>
            <a:spLocks noGrp="1"/>
          </p:cNvSpPr>
          <p:nvPr>
            <p:ph type="sldNum" sz="quarter" idx="12"/>
          </p:nvPr>
        </p:nvSpPr>
        <p:spPr/>
        <p:txBody>
          <a:bodyPr/>
          <a:lstStyle/>
          <a:p>
            <a:fld id="{D57F1E4F-1CFF-5643-939E-217C01CDF565}" type="slidenum">
              <a:rPr lang="en-US" smtClean="0"/>
              <a:pPr/>
              <a:t>55</a:t>
            </a:fld>
            <a:endParaRPr lang="en-US"/>
          </a:p>
        </p:txBody>
      </p:sp>
      <p:sp>
        <p:nvSpPr>
          <p:cNvPr id="5" name="Metin kutusu 4">
            <a:extLst>
              <a:ext uri="{FF2B5EF4-FFF2-40B4-BE49-F238E27FC236}">
                <a16:creationId xmlns:a16="http://schemas.microsoft.com/office/drawing/2014/main" id="{F32E7280-3EFD-4860-9F2F-3015F4142973}"/>
              </a:ext>
            </a:extLst>
          </p:cNvPr>
          <p:cNvSpPr txBox="1"/>
          <p:nvPr/>
        </p:nvSpPr>
        <p:spPr>
          <a:xfrm>
            <a:off x="3458933" y="2429710"/>
            <a:ext cx="6676379" cy="369331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a:t>
            </a:r>
          </a:p>
          <a:p>
            <a:r>
              <a:rPr lang="tr-TR"/>
              <a:t>Gerçek Dizi</a:t>
            </a:r>
            <a:r>
              <a:rPr lang="en-US"/>
              <a:t>:</a:t>
            </a:r>
          </a:p>
          <a:p>
            <a:r>
              <a:rPr lang="tr-TR"/>
              <a:t>Değer</a:t>
            </a:r>
            <a:r>
              <a:rPr lang="en-US"/>
              <a:t>= 1</a:t>
            </a:r>
          </a:p>
          <a:p>
            <a:r>
              <a:rPr lang="tr-TR"/>
              <a:t>Değer</a:t>
            </a:r>
            <a:r>
              <a:rPr lang="en-US"/>
              <a:t> = 6</a:t>
            </a:r>
          </a:p>
          <a:p>
            <a:r>
              <a:rPr lang="tr-TR"/>
              <a:t>Değer</a:t>
            </a:r>
            <a:r>
              <a:rPr lang="en-US"/>
              <a:t> = 3</a:t>
            </a:r>
          </a:p>
          <a:p>
            <a:r>
              <a:rPr lang="tr-TR"/>
              <a:t>Değer</a:t>
            </a:r>
            <a:r>
              <a:rPr lang="en-US"/>
              <a:t> = 2</a:t>
            </a:r>
          </a:p>
          <a:p>
            <a:r>
              <a:rPr lang="tr-TR"/>
              <a:t>Değer</a:t>
            </a:r>
            <a:r>
              <a:rPr lang="en-US"/>
              <a:t> = 9</a:t>
            </a:r>
          </a:p>
          <a:p>
            <a:r>
              <a:rPr lang="en-US"/>
              <a:t>fill() yöntemini kullandıktan sonra yeni değerler:</a:t>
            </a:r>
          </a:p>
          <a:p>
            <a:r>
              <a:rPr lang="tr-TR"/>
              <a:t>Değer</a:t>
            </a:r>
            <a:r>
              <a:rPr lang="en-US"/>
              <a:t> = 1</a:t>
            </a:r>
          </a:p>
          <a:p>
            <a:r>
              <a:rPr lang="tr-TR"/>
              <a:t>Değer</a:t>
            </a:r>
            <a:r>
              <a:rPr lang="en-US"/>
              <a:t> = 6</a:t>
            </a:r>
          </a:p>
          <a:p>
            <a:r>
              <a:rPr lang="tr-TR"/>
              <a:t>Değer </a:t>
            </a:r>
            <a:r>
              <a:rPr lang="en-US"/>
              <a:t>= 64</a:t>
            </a:r>
          </a:p>
          <a:p>
            <a:r>
              <a:rPr lang="tr-TR"/>
              <a:t>Değer</a:t>
            </a:r>
            <a:r>
              <a:rPr lang="en-US"/>
              <a:t> = 64</a:t>
            </a:r>
          </a:p>
          <a:p>
            <a:r>
              <a:rPr lang="tr-TR"/>
              <a:t>Değer</a:t>
            </a:r>
            <a:r>
              <a:rPr lang="en-US"/>
              <a:t> = 9</a:t>
            </a:r>
            <a:endParaRPr lang="tr-TR"/>
          </a:p>
        </p:txBody>
      </p:sp>
      <p:sp>
        <p:nvSpPr>
          <p:cNvPr id="8" name="Başlık 1">
            <a:extLst>
              <a:ext uri="{FF2B5EF4-FFF2-40B4-BE49-F238E27FC236}">
                <a16:creationId xmlns:a16="http://schemas.microsoft.com/office/drawing/2014/main" id="{00CC5767-D6BD-4BAD-A78A-E0B96F781C43}"/>
              </a:ext>
            </a:extLst>
          </p:cNvPr>
          <p:cNvSpPr>
            <a:spLocks noGrp="1"/>
          </p:cNvSpPr>
          <p:nvPr>
            <p:ph type="title"/>
          </p:nvPr>
        </p:nvSpPr>
        <p:spPr>
          <a:xfrm>
            <a:off x="1584694" y="623446"/>
            <a:ext cx="11026049" cy="931889"/>
          </a:xfrm>
        </p:spPr>
        <p:txBody>
          <a:bodyPr/>
          <a:lstStyle/>
          <a:p>
            <a:r>
              <a:rPr lang="tr-TR"/>
              <a:t>Arrays.fill() Metodu Uygulama Örneği-1(devam)</a:t>
            </a:r>
          </a:p>
        </p:txBody>
      </p:sp>
    </p:spTree>
    <p:extLst>
      <p:ext uri="{BB962C8B-B14F-4D97-AF65-F5344CB8AC3E}">
        <p14:creationId xmlns:p14="http://schemas.microsoft.com/office/powerpoint/2010/main" val="415387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5C85E17E-9F07-4F30-B6E8-A6E0B062CDFE}"/>
              </a:ext>
            </a:extLst>
          </p:cNvPr>
          <p:cNvPicPr>
            <a:picLocks noGrp="1" noChangeAspect="1"/>
          </p:cNvPicPr>
          <p:nvPr>
            <p:ph idx="1"/>
          </p:nvPr>
        </p:nvPicPr>
        <p:blipFill>
          <a:blip r:embed="rId2"/>
          <a:stretch>
            <a:fillRect/>
          </a:stretch>
        </p:blipFill>
        <p:spPr>
          <a:xfrm>
            <a:off x="2726167" y="1612361"/>
            <a:ext cx="7685532" cy="4176000"/>
          </a:xfrm>
        </p:spPr>
      </p:pic>
      <p:sp>
        <p:nvSpPr>
          <p:cNvPr id="4" name="Slayt Numarası Yer Tutucusu 3">
            <a:extLst>
              <a:ext uri="{FF2B5EF4-FFF2-40B4-BE49-F238E27FC236}">
                <a16:creationId xmlns:a16="http://schemas.microsoft.com/office/drawing/2014/main" id="{31F1E8C7-F61F-484B-BDF3-4DB93D33509E}"/>
              </a:ext>
            </a:extLst>
          </p:cNvPr>
          <p:cNvSpPr>
            <a:spLocks noGrp="1"/>
          </p:cNvSpPr>
          <p:nvPr>
            <p:ph type="sldNum" sz="quarter" idx="12"/>
          </p:nvPr>
        </p:nvSpPr>
        <p:spPr/>
        <p:txBody>
          <a:bodyPr/>
          <a:lstStyle/>
          <a:p>
            <a:fld id="{D57F1E4F-1CFF-5643-939E-217C01CDF565}" type="slidenum">
              <a:rPr lang="en-US" smtClean="0"/>
              <a:pPr/>
              <a:t>56</a:t>
            </a:fld>
            <a:endParaRPr lang="en-US"/>
          </a:p>
        </p:txBody>
      </p:sp>
      <p:sp>
        <p:nvSpPr>
          <p:cNvPr id="7" name="Metin kutusu 6">
            <a:extLst>
              <a:ext uri="{FF2B5EF4-FFF2-40B4-BE49-F238E27FC236}">
                <a16:creationId xmlns:a16="http://schemas.microsoft.com/office/drawing/2014/main" id="{BC11D18B-C0F5-46D0-94EC-A67A78192993}"/>
              </a:ext>
            </a:extLst>
          </p:cNvPr>
          <p:cNvSpPr txBox="1"/>
          <p:nvPr/>
        </p:nvSpPr>
        <p:spPr>
          <a:xfrm>
            <a:off x="226687" y="6118853"/>
            <a:ext cx="11965313"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 Dizinin anahtar ile doldurulmuş hali: [Afyonkarahisar, Afyonkarahisar, Afyonkarahisar, Afyonkarahisar, Afyonkarahisar] </a:t>
            </a:r>
          </a:p>
        </p:txBody>
      </p:sp>
      <p:sp>
        <p:nvSpPr>
          <p:cNvPr id="10" name="Başlık 1">
            <a:extLst>
              <a:ext uri="{FF2B5EF4-FFF2-40B4-BE49-F238E27FC236}">
                <a16:creationId xmlns:a16="http://schemas.microsoft.com/office/drawing/2014/main" id="{47811EB4-96EB-46A1-B9AB-223FFCCED674}"/>
              </a:ext>
            </a:extLst>
          </p:cNvPr>
          <p:cNvSpPr>
            <a:spLocks noGrp="1"/>
          </p:cNvSpPr>
          <p:nvPr>
            <p:ph type="title"/>
          </p:nvPr>
        </p:nvSpPr>
        <p:spPr>
          <a:xfrm>
            <a:off x="2353106" y="512351"/>
            <a:ext cx="8912225" cy="769518"/>
          </a:xfrm>
        </p:spPr>
        <p:txBody>
          <a:bodyPr/>
          <a:lstStyle/>
          <a:p>
            <a:r>
              <a:rPr lang="tr-TR"/>
              <a:t>Arrays.fill() Metodu Uygulama Örneği-2</a:t>
            </a:r>
          </a:p>
        </p:txBody>
      </p:sp>
    </p:spTree>
    <p:extLst>
      <p:ext uri="{BB962C8B-B14F-4D97-AF65-F5344CB8AC3E}">
        <p14:creationId xmlns:p14="http://schemas.microsoft.com/office/powerpoint/2010/main" val="142457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BC395C-8879-4BB4-9099-E012E40D810B}"/>
              </a:ext>
            </a:extLst>
          </p:cNvPr>
          <p:cNvSpPr>
            <a:spLocks noGrp="1"/>
          </p:cNvSpPr>
          <p:nvPr>
            <p:ph type="title"/>
          </p:nvPr>
        </p:nvSpPr>
        <p:spPr>
          <a:xfrm>
            <a:off x="2348917" y="512462"/>
            <a:ext cx="9521505" cy="1280890"/>
          </a:xfrm>
        </p:spPr>
        <p:txBody>
          <a:bodyPr/>
          <a:lstStyle/>
          <a:p>
            <a:pPr algn="ctr"/>
            <a:r>
              <a:rPr lang="tr-TR"/>
              <a:t>Arrays.mismatch(array1, array2); Metodu Uygulama Örneği -1</a:t>
            </a:r>
          </a:p>
        </p:txBody>
      </p:sp>
      <p:pic>
        <p:nvPicPr>
          <p:cNvPr id="6" name="İçerik Yer Tutucusu 5" descr="metin içeren bir resim&#10;&#10;Açıklama otomatik olarak oluşturuldu">
            <a:extLst>
              <a:ext uri="{FF2B5EF4-FFF2-40B4-BE49-F238E27FC236}">
                <a16:creationId xmlns:a16="http://schemas.microsoft.com/office/drawing/2014/main" id="{2C66CC6F-8BEC-4C50-937B-3E5D243A407D}"/>
              </a:ext>
            </a:extLst>
          </p:cNvPr>
          <p:cNvPicPr>
            <a:picLocks noGrp="1" noChangeAspect="1"/>
          </p:cNvPicPr>
          <p:nvPr>
            <p:ph idx="1"/>
          </p:nvPr>
        </p:nvPicPr>
        <p:blipFill>
          <a:blip r:embed="rId2"/>
          <a:stretch>
            <a:fillRect/>
          </a:stretch>
        </p:blipFill>
        <p:spPr>
          <a:xfrm>
            <a:off x="4416729" y="2133600"/>
            <a:ext cx="5513414" cy="3960000"/>
          </a:xfrm>
        </p:spPr>
      </p:pic>
      <p:sp>
        <p:nvSpPr>
          <p:cNvPr id="4" name="Slayt Numarası Yer Tutucusu 3">
            <a:extLst>
              <a:ext uri="{FF2B5EF4-FFF2-40B4-BE49-F238E27FC236}">
                <a16:creationId xmlns:a16="http://schemas.microsoft.com/office/drawing/2014/main" id="{CAFEA82D-37F7-49B3-BE68-3067E4BE0B19}"/>
              </a:ext>
            </a:extLst>
          </p:cNvPr>
          <p:cNvSpPr>
            <a:spLocks noGrp="1"/>
          </p:cNvSpPr>
          <p:nvPr>
            <p:ph type="sldNum" sz="quarter" idx="12"/>
          </p:nvPr>
        </p:nvSpPr>
        <p:spPr/>
        <p:txBody>
          <a:bodyPr/>
          <a:lstStyle/>
          <a:p>
            <a:fld id="{D57F1E4F-1CFF-5643-939E-217C01CDF565}" type="slidenum">
              <a:rPr lang="en-US" smtClean="0"/>
              <a:pPr/>
              <a:t>57</a:t>
            </a:fld>
            <a:endParaRPr lang="en-US"/>
          </a:p>
        </p:txBody>
      </p:sp>
      <p:sp>
        <p:nvSpPr>
          <p:cNvPr id="7" name="Metin kutusu 6">
            <a:extLst>
              <a:ext uri="{FF2B5EF4-FFF2-40B4-BE49-F238E27FC236}">
                <a16:creationId xmlns:a16="http://schemas.microsoft.com/office/drawing/2014/main" id="{B06A028A-04E4-4A73-8028-2EB1AC40ECF8}"/>
              </a:ext>
            </a:extLst>
          </p:cNvPr>
          <p:cNvSpPr txBox="1"/>
          <p:nvPr/>
        </p:nvSpPr>
        <p:spPr>
          <a:xfrm>
            <a:off x="5201174" y="6321297"/>
            <a:ext cx="360802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 Dizide eşleşmeyen öğe: 1</a:t>
            </a:r>
          </a:p>
        </p:txBody>
      </p:sp>
    </p:spTree>
    <p:extLst>
      <p:ext uri="{BB962C8B-B14F-4D97-AF65-F5344CB8AC3E}">
        <p14:creationId xmlns:p14="http://schemas.microsoft.com/office/powerpoint/2010/main" val="18127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792CAA-A858-4BF3-B481-DADC7F5D1827}"/>
              </a:ext>
            </a:extLst>
          </p:cNvPr>
          <p:cNvSpPr>
            <a:spLocks noGrp="1"/>
          </p:cNvSpPr>
          <p:nvPr>
            <p:ph type="title"/>
          </p:nvPr>
        </p:nvSpPr>
        <p:spPr>
          <a:xfrm>
            <a:off x="2181139" y="624110"/>
            <a:ext cx="9323474" cy="1280890"/>
          </a:xfrm>
        </p:spPr>
        <p:txBody>
          <a:bodyPr/>
          <a:lstStyle/>
          <a:p>
            <a:pPr algn="ctr"/>
            <a:r>
              <a:rPr lang="tr-TR"/>
              <a:t>Arrays.sort() Metodu</a:t>
            </a:r>
          </a:p>
        </p:txBody>
      </p:sp>
      <p:sp>
        <p:nvSpPr>
          <p:cNvPr id="3" name="İçerik Yer Tutucusu 2">
            <a:extLst>
              <a:ext uri="{FF2B5EF4-FFF2-40B4-BE49-F238E27FC236}">
                <a16:creationId xmlns:a16="http://schemas.microsoft.com/office/drawing/2014/main" id="{E33C6995-1055-4092-9E85-A5EE7B32A571}"/>
              </a:ext>
            </a:extLst>
          </p:cNvPr>
          <p:cNvSpPr>
            <a:spLocks noGrp="1"/>
          </p:cNvSpPr>
          <p:nvPr>
            <p:ph idx="1"/>
          </p:nvPr>
        </p:nvSpPr>
        <p:spPr>
          <a:xfrm>
            <a:off x="2466365" y="3185890"/>
            <a:ext cx="8915400" cy="3777622"/>
          </a:xfrm>
        </p:spPr>
        <p:txBody>
          <a:bodyPr/>
          <a:lstStyle/>
          <a:p>
            <a:pPr>
              <a:buFont typeface="Arial" panose="020B0604020202020204" pitchFamily="34" charset="0"/>
              <a:buChar char="•"/>
            </a:pPr>
            <a:r>
              <a:rPr lang="tr-TR" b="1"/>
              <a:t>a </a:t>
            </a:r>
            <a:r>
              <a:rPr lang="tr-TR"/>
              <a:t>- Bu, sıralanacak dizidir.</a:t>
            </a:r>
          </a:p>
          <a:p>
            <a:pPr>
              <a:buFont typeface="Arial" panose="020B0604020202020204" pitchFamily="34" charset="0"/>
              <a:buChar char="•"/>
            </a:pPr>
            <a:r>
              <a:rPr lang="tr-TR" b="1"/>
              <a:t>fromIndex</a:t>
            </a:r>
            <a:r>
              <a:rPr lang="tr-TR"/>
              <a:t> - Bu, sıralanacak ilk öğenin (dahil) dizinidir.</a:t>
            </a:r>
          </a:p>
          <a:p>
            <a:pPr>
              <a:buFont typeface="Arial" panose="020B0604020202020204" pitchFamily="34" charset="0"/>
              <a:buChar char="•"/>
            </a:pPr>
            <a:r>
              <a:rPr lang="tr-TR" b="1"/>
              <a:t>toIndex</a:t>
            </a:r>
            <a:r>
              <a:rPr lang="tr-TR"/>
              <a:t> - Bu, sıralanacak son öğenin (hariç) dizinidir.</a:t>
            </a:r>
          </a:p>
          <a:p>
            <a:r>
              <a:rPr lang="tr-TR"/>
              <a:t>Bu yöntem herhangi bir değer döndürmez.</a:t>
            </a:r>
          </a:p>
        </p:txBody>
      </p:sp>
      <p:sp>
        <p:nvSpPr>
          <p:cNvPr id="4" name="Slayt Numarası Yer Tutucusu 3">
            <a:extLst>
              <a:ext uri="{FF2B5EF4-FFF2-40B4-BE49-F238E27FC236}">
                <a16:creationId xmlns:a16="http://schemas.microsoft.com/office/drawing/2014/main" id="{1BBC5F46-13C3-40FF-8148-536D2D557E7B}"/>
              </a:ext>
            </a:extLst>
          </p:cNvPr>
          <p:cNvSpPr>
            <a:spLocks noGrp="1"/>
          </p:cNvSpPr>
          <p:nvPr>
            <p:ph type="sldNum" sz="quarter" idx="12"/>
          </p:nvPr>
        </p:nvSpPr>
        <p:spPr/>
        <p:txBody>
          <a:bodyPr/>
          <a:lstStyle/>
          <a:p>
            <a:fld id="{D57F1E4F-1CFF-5643-939E-217C01CDF565}" type="slidenum">
              <a:rPr lang="en-US" smtClean="0"/>
              <a:pPr/>
              <a:t>58</a:t>
            </a:fld>
            <a:endParaRPr lang="en-US"/>
          </a:p>
        </p:txBody>
      </p:sp>
      <p:sp>
        <p:nvSpPr>
          <p:cNvPr id="5" name="Metin kutusu 4">
            <a:extLst>
              <a:ext uri="{FF2B5EF4-FFF2-40B4-BE49-F238E27FC236}">
                <a16:creationId xmlns:a16="http://schemas.microsoft.com/office/drawing/2014/main" id="{01AA1DE9-CBA2-41C5-9A14-0092B0BD7462}"/>
              </a:ext>
            </a:extLst>
          </p:cNvPr>
          <p:cNvSpPr txBox="1"/>
          <p:nvPr/>
        </p:nvSpPr>
        <p:spPr>
          <a:xfrm>
            <a:off x="3128998" y="2282397"/>
            <a:ext cx="6367339"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a:t>public static void sort(int[] a, int fromIndex, int toIndex)</a:t>
            </a:r>
            <a:r>
              <a:rPr lang="tr-TR"/>
              <a:t>;</a:t>
            </a:r>
          </a:p>
        </p:txBody>
      </p:sp>
    </p:spTree>
    <p:extLst>
      <p:ext uri="{BB962C8B-B14F-4D97-AF65-F5344CB8AC3E}">
        <p14:creationId xmlns:p14="http://schemas.microsoft.com/office/powerpoint/2010/main" val="9656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E1603607-8AA3-45A6-8FFA-C7F3BE4925E0}"/>
              </a:ext>
            </a:extLst>
          </p:cNvPr>
          <p:cNvPicPr>
            <a:picLocks noGrp="1" noChangeAspect="1"/>
          </p:cNvPicPr>
          <p:nvPr>
            <p:ph idx="1"/>
          </p:nvPr>
        </p:nvPicPr>
        <p:blipFill>
          <a:blip r:embed="rId2"/>
          <a:stretch>
            <a:fillRect/>
          </a:stretch>
        </p:blipFill>
        <p:spPr>
          <a:xfrm>
            <a:off x="3982058" y="1638649"/>
            <a:ext cx="4942778" cy="4896000"/>
          </a:xfrm>
        </p:spPr>
      </p:pic>
      <p:sp>
        <p:nvSpPr>
          <p:cNvPr id="4" name="Slayt Numarası Yer Tutucusu 3">
            <a:extLst>
              <a:ext uri="{FF2B5EF4-FFF2-40B4-BE49-F238E27FC236}">
                <a16:creationId xmlns:a16="http://schemas.microsoft.com/office/drawing/2014/main" id="{7D210B1E-302A-46A5-A8F4-8759979D2053}"/>
              </a:ext>
            </a:extLst>
          </p:cNvPr>
          <p:cNvSpPr>
            <a:spLocks noGrp="1"/>
          </p:cNvSpPr>
          <p:nvPr>
            <p:ph type="sldNum" sz="quarter" idx="12"/>
          </p:nvPr>
        </p:nvSpPr>
        <p:spPr/>
        <p:txBody>
          <a:bodyPr/>
          <a:lstStyle/>
          <a:p>
            <a:fld id="{D57F1E4F-1CFF-5643-939E-217C01CDF565}" type="slidenum">
              <a:rPr lang="en-US" smtClean="0"/>
              <a:pPr/>
              <a:t>59</a:t>
            </a:fld>
            <a:endParaRPr lang="en-US"/>
          </a:p>
        </p:txBody>
      </p:sp>
      <p:sp>
        <p:nvSpPr>
          <p:cNvPr id="5" name="Başlık 1">
            <a:extLst>
              <a:ext uri="{FF2B5EF4-FFF2-40B4-BE49-F238E27FC236}">
                <a16:creationId xmlns:a16="http://schemas.microsoft.com/office/drawing/2014/main" id="{38B463C5-313C-41C2-BF81-42540A454B7E}"/>
              </a:ext>
            </a:extLst>
          </p:cNvPr>
          <p:cNvSpPr>
            <a:spLocks noGrp="1"/>
          </p:cNvSpPr>
          <p:nvPr>
            <p:ph type="title"/>
          </p:nvPr>
        </p:nvSpPr>
        <p:spPr>
          <a:xfrm>
            <a:off x="2147582" y="623888"/>
            <a:ext cx="9357031" cy="1281112"/>
          </a:xfrm>
        </p:spPr>
        <p:txBody>
          <a:bodyPr/>
          <a:lstStyle/>
          <a:p>
            <a:r>
              <a:rPr lang="tr-TR"/>
              <a:t>Arrays.sort() Metodu Uygulama Örneği -1 </a:t>
            </a:r>
          </a:p>
        </p:txBody>
      </p:sp>
      <p:sp>
        <p:nvSpPr>
          <p:cNvPr id="8" name="Metin kutusu 7">
            <a:extLst>
              <a:ext uri="{FF2B5EF4-FFF2-40B4-BE49-F238E27FC236}">
                <a16:creationId xmlns:a16="http://schemas.microsoft.com/office/drawing/2014/main" id="{3C442FC2-06F0-4F5D-A214-93914EA72744}"/>
              </a:ext>
            </a:extLst>
          </p:cNvPr>
          <p:cNvSpPr txBox="1"/>
          <p:nvPr/>
        </p:nvSpPr>
        <p:spPr>
          <a:xfrm>
            <a:off x="9018165" y="2540793"/>
            <a:ext cx="3012404" cy="369331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a:t>
            </a:r>
          </a:p>
          <a:p>
            <a:r>
              <a:rPr lang="tr-TR"/>
              <a:t>Dizideki numaralar</a:t>
            </a:r>
            <a:r>
              <a:rPr lang="en-US"/>
              <a:t> = 3</a:t>
            </a:r>
          </a:p>
          <a:p>
            <a:r>
              <a:rPr lang="tr-TR"/>
              <a:t>Dizideki numaralar</a:t>
            </a:r>
            <a:r>
              <a:rPr lang="en-US"/>
              <a:t> = 1</a:t>
            </a:r>
          </a:p>
          <a:p>
            <a:r>
              <a:rPr lang="tr-TR"/>
              <a:t>Dizideki numaralar</a:t>
            </a:r>
            <a:r>
              <a:rPr lang="en-US"/>
              <a:t> = 2</a:t>
            </a:r>
          </a:p>
          <a:p>
            <a:r>
              <a:rPr lang="tr-TR"/>
              <a:t>Dizideki numaralar</a:t>
            </a:r>
            <a:r>
              <a:rPr lang="en-US"/>
              <a:t> = 18</a:t>
            </a:r>
          </a:p>
          <a:p>
            <a:r>
              <a:rPr lang="tr-TR"/>
              <a:t>Dizideki numaralar</a:t>
            </a:r>
            <a:r>
              <a:rPr lang="en-US"/>
              <a:t> = 10</a:t>
            </a:r>
            <a:endParaRPr lang="tr-TR"/>
          </a:p>
          <a:p>
            <a:r>
              <a:rPr lang="tr-TR"/>
              <a:t>Sıralanmış dizi</a:t>
            </a:r>
            <a:r>
              <a:rPr lang="en-US"/>
              <a:t>(0 </a:t>
            </a:r>
            <a:r>
              <a:rPr lang="tr-TR"/>
              <a:t>- </a:t>
            </a:r>
            <a:r>
              <a:rPr lang="en-US"/>
              <a:t>3):</a:t>
            </a:r>
          </a:p>
          <a:p>
            <a:r>
              <a:rPr lang="tr-TR"/>
              <a:t>Dizideki numaralar</a:t>
            </a:r>
            <a:r>
              <a:rPr lang="en-US"/>
              <a:t> = 1</a:t>
            </a:r>
          </a:p>
          <a:p>
            <a:r>
              <a:rPr lang="tr-TR"/>
              <a:t>Dizideki numaralar</a:t>
            </a:r>
            <a:r>
              <a:rPr lang="en-US"/>
              <a:t> = 2</a:t>
            </a:r>
          </a:p>
          <a:p>
            <a:r>
              <a:rPr lang="tr-TR"/>
              <a:t>Dizideki numaralar</a:t>
            </a:r>
            <a:r>
              <a:rPr lang="en-US"/>
              <a:t> = 3</a:t>
            </a:r>
          </a:p>
          <a:p>
            <a:r>
              <a:rPr lang="tr-TR"/>
              <a:t>Dizideki numaralar</a:t>
            </a:r>
            <a:r>
              <a:rPr lang="en-US"/>
              <a:t> = 18</a:t>
            </a:r>
          </a:p>
          <a:p>
            <a:r>
              <a:rPr lang="tr-TR"/>
              <a:t>Dizideki numaralar</a:t>
            </a:r>
            <a:r>
              <a:rPr lang="en-US"/>
              <a:t> = 10</a:t>
            </a:r>
          </a:p>
          <a:p>
            <a:endParaRPr lang="tr-TR"/>
          </a:p>
        </p:txBody>
      </p:sp>
    </p:spTree>
    <p:extLst>
      <p:ext uri="{BB962C8B-B14F-4D97-AF65-F5344CB8AC3E}">
        <p14:creationId xmlns:p14="http://schemas.microsoft.com/office/powerpoint/2010/main" val="73929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303859" y="598055"/>
            <a:ext cx="8911687" cy="554852"/>
          </a:xfrm>
        </p:spPr>
        <p:txBody>
          <a:bodyPr>
            <a:normAutofit fontScale="90000"/>
          </a:bodyPr>
          <a:lstStyle/>
          <a:p>
            <a:pPr algn="ctr"/>
            <a:r>
              <a:rPr lang="tr-TR"/>
              <a:t>Dizi Nedir </a:t>
            </a:r>
            <a:r>
              <a:rPr lang="en-US"/>
              <a:t>?</a:t>
            </a:r>
            <a:br>
              <a:rPr lang="en-US"/>
            </a:b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800520" y="1333851"/>
            <a:ext cx="9704092" cy="3070370"/>
          </a:xfrm>
        </p:spPr>
        <p:txBody>
          <a:bodyPr>
            <a:normAutofit fontScale="85000" lnSpcReduction="10000"/>
          </a:bodyPr>
          <a:lstStyle/>
          <a:p>
            <a:pPr algn="l"/>
            <a:r>
              <a:rPr lang="tr-TR" b="0" i="0">
                <a:solidFill>
                  <a:srgbClr val="000000"/>
                </a:solidFill>
                <a:effectLst/>
                <a:latin typeface="verdana" panose="020B0604030504040204" pitchFamily="34" charset="0"/>
              </a:rPr>
              <a:t>Normalde bir dizi, bitişik bellek konumuna sahip benzer türde elemanların bir koleksiyonudur.</a:t>
            </a:r>
          </a:p>
          <a:p>
            <a:pPr algn="l"/>
            <a:r>
              <a:rPr lang="tr-TR" b="1" i="0">
                <a:solidFill>
                  <a:srgbClr val="000000"/>
                </a:solidFill>
                <a:effectLst/>
                <a:latin typeface="verdana" panose="020B0604030504040204" pitchFamily="34" charset="0"/>
              </a:rPr>
              <a:t>Java dizisi</a:t>
            </a:r>
            <a:r>
              <a:rPr lang="tr-TR" b="0" i="0">
                <a:solidFill>
                  <a:srgbClr val="000000"/>
                </a:solidFill>
                <a:effectLst/>
                <a:latin typeface="verdana" panose="020B0604030504040204" pitchFamily="34" charset="0"/>
              </a:rPr>
              <a:t> , benzer veri türündeki öğeleri içeren bir </a:t>
            </a:r>
            <a:r>
              <a:rPr lang="tr-TR" b="0" i="0" u="sng">
                <a:solidFill>
                  <a:srgbClr val="000000"/>
                </a:solidFill>
                <a:effectLst/>
                <a:latin typeface="verdana" panose="020B0604030504040204" pitchFamily="34" charset="0"/>
              </a:rPr>
              <a:t>nesnedir</a:t>
            </a:r>
            <a:r>
              <a:rPr lang="tr-TR" b="0" i="0">
                <a:solidFill>
                  <a:srgbClr val="000000"/>
                </a:solidFill>
                <a:effectLst/>
                <a:latin typeface="verdana" panose="020B0604030504040204" pitchFamily="34" charset="0"/>
              </a:rPr>
              <a:t>. Ek olarak, bir dizinin öğeleri bitişik bir bellek konumunda depolanır. Benzer öğeleri sakladığımız bir veri yapısıdır. Bir Java dizisinde yalnızca sabit bir öğe kümesini saklayabiliriz.</a:t>
            </a:r>
          </a:p>
          <a:p>
            <a:pPr algn="l"/>
            <a:r>
              <a:rPr lang="tr-TR" b="0" i="0">
                <a:solidFill>
                  <a:srgbClr val="000000"/>
                </a:solidFill>
                <a:effectLst/>
                <a:latin typeface="verdana" panose="020B0604030504040204" pitchFamily="34" charset="0"/>
              </a:rPr>
              <a:t>C / C ++ 'dan farklı olarak, uzunluk üyesini kullanarak dizinin uzunluğunu alabiliriz. C / C ++ 'da </a:t>
            </a:r>
            <a:r>
              <a:rPr lang="tr-TR" b="0" i="0" err="1">
                <a:solidFill>
                  <a:srgbClr val="000000"/>
                </a:solidFill>
                <a:effectLst/>
                <a:latin typeface="verdana" panose="020B0604030504040204" pitchFamily="34" charset="0"/>
              </a:rPr>
              <a:t>sizeof</a:t>
            </a:r>
            <a:r>
              <a:rPr lang="tr-TR" b="0" i="0">
                <a:solidFill>
                  <a:srgbClr val="000000"/>
                </a:solidFill>
                <a:effectLst/>
                <a:latin typeface="verdana" panose="020B0604030504040204" pitchFamily="34" charset="0"/>
              </a:rPr>
              <a:t> operatörünü kullanmamız gerekir.</a:t>
            </a:r>
          </a:p>
          <a:p>
            <a:pPr algn="l"/>
            <a:r>
              <a:rPr lang="tr-TR" b="0" i="0">
                <a:solidFill>
                  <a:srgbClr val="000000"/>
                </a:solidFill>
                <a:effectLst/>
                <a:latin typeface="verdana" panose="020B0604030504040204" pitchFamily="34" charset="0"/>
              </a:rPr>
              <a:t>Java'da dizi, dinamik olarak oluşturulmuş bir sınıfın nesnesidir. Java dizisi, Object sınıfını miras alır ve Serializable ve Cloneable arabirimleri uygular. İlkel değerleri veya nesneleri Java'da bir dizide saklayabiliriz. C / C ++ gibi, Java'da da tek boyutlu veya çok boyutlu diziler oluşturabiliriz.</a:t>
            </a:r>
          </a:p>
          <a:p>
            <a:pPr algn="l"/>
            <a:r>
              <a:rPr lang="tr-TR" b="0" i="0">
                <a:solidFill>
                  <a:srgbClr val="000000"/>
                </a:solidFill>
                <a:effectLst/>
                <a:latin typeface="verdana" panose="020B0604030504040204" pitchFamily="34" charset="0"/>
              </a:rPr>
              <a:t>Ayrıca Java, C / C ++ 'da bulunmayan anonim dizilerin özelliğini sağlar.</a:t>
            </a:r>
          </a:p>
          <a:p>
            <a:pPr algn="l"/>
            <a:endParaRPr lang="tr-TR" b="0" i="0">
              <a:solidFill>
                <a:srgbClr val="000000"/>
              </a:solidFill>
              <a:effectLst/>
              <a:latin typeface="verdana" panose="020B0604030504040204" pitchFamily="34" charset="0"/>
            </a:endParaRP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a:p>
        </p:txBody>
      </p:sp>
      <p:pic>
        <p:nvPicPr>
          <p:cNvPr id="6" name="Resim 5">
            <a:extLst>
              <a:ext uri="{FF2B5EF4-FFF2-40B4-BE49-F238E27FC236}">
                <a16:creationId xmlns:a16="http://schemas.microsoft.com/office/drawing/2014/main" id="{1EECEC36-2A77-4947-916E-AAD33EB76FBA}"/>
              </a:ext>
            </a:extLst>
          </p:cNvPr>
          <p:cNvPicPr>
            <a:picLocks noChangeAspect="1"/>
          </p:cNvPicPr>
          <p:nvPr/>
        </p:nvPicPr>
        <p:blipFill>
          <a:blip r:embed="rId2"/>
          <a:srcRect/>
          <a:stretch/>
        </p:blipFill>
        <p:spPr>
          <a:xfrm>
            <a:off x="2727489" y="4240372"/>
            <a:ext cx="7663991" cy="2567554"/>
          </a:xfrm>
          <a:prstGeom prst="rect">
            <a:avLst/>
          </a:prstGeom>
        </p:spPr>
      </p:pic>
    </p:spTree>
    <p:extLst>
      <p:ext uri="{BB962C8B-B14F-4D97-AF65-F5344CB8AC3E}">
        <p14:creationId xmlns:p14="http://schemas.microsoft.com/office/powerpoint/2010/main" val="151015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F83718-626C-4F19-A743-447551999F3E}"/>
              </a:ext>
            </a:extLst>
          </p:cNvPr>
          <p:cNvSpPr>
            <a:spLocks noGrp="1"/>
          </p:cNvSpPr>
          <p:nvPr>
            <p:ph type="title"/>
          </p:nvPr>
        </p:nvSpPr>
        <p:spPr>
          <a:xfrm>
            <a:off x="1577131" y="582455"/>
            <a:ext cx="11601975" cy="1280890"/>
          </a:xfrm>
        </p:spPr>
        <p:txBody>
          <a:bodyPr>
            <a:normAutofit/>
          </a:bodyPr>
          <a:lstStyle/>
          <a:p>
            <a:r>
              <a:rPr lang="fr-FR" sz="3200"/>
              <a:t>static &lt;T&gt; void sort(T[] a, Comparator&lt; super T&gt; c)</a:t>
            </a:r>
            <a:r>
              <a:rPr lang="tr-TR" sz="3200"/>
              <a:t>;</a:t>
            </a:r>
            <a:r>
              <a:rPr lang="fr-FR" sz="3200"/>
              <a:t> </a:t>
            </a:r>
            <a:r>
              <a:rPr lang="tr-TR" sz="3200"/>
              <a:t/>
            </a:r>
            <a:br>
              <a:rPr lang="tr-TR" sz="3200"/>
            </a:br>
            <a:r>
              <a:rPr lang="tr-TR" sz="3200"/>
              <a:t>Metodu Uygulama Örneği -1</a:t>
            </a:r>
          </a:p>
        </p:txBody>
      </p:sp>
      <p:pic>
        <p:nvPicPr>
          <p:cNvPr id="6" name="İçerik Yer Tutucusu 5" descr="metin içeren bir resim&#10;&#10;Açıklama otomatik olarak oluşturuldu">
            <a:extLst>
              <a:ext uri="{FF2B5EF4-FFF2-40B4-BE49-F238E27FC236}">
                <a16:creationId xmlns:a16="http://schemas.microsoft.com/office/drawing/2014/main" id="{7ED40058-1F08-4000-94E2-D3212B9A39A5}"/>
              </a:ext>
            </a:extLst>
          </p:cNvPr>
          <p:cNvPicPr>
            <a:picLocks noGrp="1" noChangeAspect="1"/>
          </p:cNvPicPr>
          <p:nvPr>
            <p:ph idx="1"/>
          </p:nvPr>
        </p:nvPicPr>
        <p:blipFill>
          <a:blip r:embed="rId2"/>
          <a:stretch>
            <a:fillRect/>
          </a:stretch>
        </p:blipFill>
        <p:spPr>
          <a:xfrm>
            <a:off x="4346537" y="1638000"/>
            <a:ext cx="4836295" cy="5220000"/>
          </a:xfrm>
        </p:spPr>
      </p:pic>
      <p:sp>
        <p:nvSpPr>
          <p:cNvPr id="4" name="Slayt Numarası Yer Tutucusu 3">
            <a:extLst>
              <a:ext uri="{FF2B5EF4-FFF2-40B4-BE49-F238E27FC236}">
                <a16:creationId xmlns:a16="http://schemas.microsoft.com/office/drawing/2014/main" id="{C0A42373-8E3E-47ED-9183-7C0EA45A9C00}"/>
              </a:ext>
            </a:extLst>
          </p:cNvPr>
          <p:cNvSpPr>
            <a:spLocks noGrp="1"/>
          </p:cNvSpPr>
          <p:nvPr>
            <p:ph type="sldNum" sz="quarter" idx="12"/>
          </p:nvPr>
        </p:nvSpPr>
        <p:spPr/>
        <p:txBody>
          <a:bodyPr/>
          <a:lstStyle/>
          <a:p>
            <a:fld id="{D57F1E4F-1CFF-5643-939E-217C01CDF565}" type="slidenum">
              <a:rPr lang="en-US" smtClean="0"/>
              <a:pPr/>
              <a:t>60</a:t>
            </a:fld>
            <a:endParaRPr lang="en-US"/>
          </a:p>
        </p:txBody>
      </p:sp>
    </p:spTree>
    <p:extLst>
      <p:ext uri="{BB962C8B-B14F-4D97-AF65-F5344CB8AC3E}">
        <p14:creationId xmlns:p14="http://schemas.microsoft.com/office/powerpoint/2010/main" val="805036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00ACB1C0-4EDC-421D-9824-571F0CEA2918}"/>
              </a:ext>
            </a:extLst>
          </p:cNvPr>
          <p:cNvPicPr>
            <a:picLocks noGrp="1" noChangeAspect="1"/>
          </p:cNvPicPr>
          <p:nvPr>
            <p:ph idx="1"/>
          </p:nvPr>
        </p:nvPicPr>
        <p:blipFill>
          <a:blip r:embed="rId2"/>
          <a:stretch>
            <a:fillRect/>
          </a:stretch>
        </p:blipFill>
        <p:spPr>
          <a:xfrm>
            <a:off x="4278955" y="1638300"/>
            <a:ext cx="4531950" cy="5148000"/>
          </a:xfrm>
        </p:spPr>
      </p:pic>
      <p:sp>
        <p:nvSpPr>
          <p:cNvPr id="4" name="Slayt Numarası Yer Tutucusu 3">
            <a:extLst>
              <a:ext uri="{FF2B5EF4-FFF2-40B4-BE49-F238E27FC236}">
                <a16:creationId xmlns:a16="http://schemas.microsoft.com/office/drawing/2014/main" id="{B00BDEFA-4056-44A7-BD18-AAC9400BB42E}"/>
              </a:ext>
            </a:extLst>
          </p:cNvPr>
          <p:cNvSpPr>
            <a:spLocks noGrp="1"/>
          </p:cNvSpPr>
          <p:nvPr>
            <p:ph type="sldNum" sz="quarter" idx="12"/>
          </p:nvPr>
        </p:nvSpPr>
        <p:spPr/>
        <p:txBody>
          <a:bodyPr/>
          <a:lstStyle/>
          <a:p>
            <a:fld id="{D57F1E4F-1CFF-5643-939E-217C01CDF565}" type="slidenum">
              <a:rPr lang="en-US" smtClean="0"/>
              <a:pPr/>
              <a:t>61</a:t>
            </a:fld>
            <a:endParaRPr lang="en-US"/>
          </a:p>
        </p:txBody>
      </p:sp>
      <p:sp>
        <p:nvSpPr>
          <p:cNvPr id="5" name="Başlık 1">
            <a:extLst>
              <a:ext uri="{FF2B5EF4-FFF2-40B4-BE49-F238E27FC236}">
                <a16:creationId xmlns:a16="http://schemas.microsoft.com/office/drawing/2014/main" id="{E35C21D8-E5A6-4B63-BFBE-9E3D268CB499}"/>
              </a:ext>
            </a:extLst>
          </p:cNvPr>
          <p:cNvSpPr>
            <a:spLocks noGrp="1"/>
          </p:cNvSpPr>
          <p:nvPr>
            <p:ph type="title"/>
          </p:nvPr>
        </p:nvSpPr>
        <p:spPr>
          <a:xfrm>
            <a:off x="1762126" y="623888"/>
            <a:ext cx="9742488" cy="1281112"/>
          </a:xfrm>
        </p:spPr>
        <p:txBody>
          <a:bodyPr>
            <a:normAutofit fontScale="90000"/>
          </a:bodyPr>
          <a:lstStyle/>
          <a:p>
            <a:r>
              <a:rPr lang="fr-FR" sz="3200"/>
              <a:t>static &lt;T&gt; void sort(T[] a, Comparator&lt; super T&gt; c)</a:t>
            </a:r>
            <a:r>
              <a:rPr lang="tr-TR" sz="3200"/>
              <a:t>;</a:t>
            </a:r>
            <a:r>
              <a:rPr lang="fr-FR" sz="3200"/>
              <a:t> </a:t>
            </a:r>
            <a:r>
              <a:rPr lang="tr-TR" sz="3200"/>
              <a:t/>
            </a:r>
            <a:br>
              <a:rPr lang="tr-TR" sz="3200"/>
            </a:br>
            <a:r>
              <a:rPr lang="tr-TR" sz="3200"/>
              <a:t>Metodu Uygulama Örneği -1(devam)</a:t>
            </a:r>
          </a:p>
        </p:txBody>
      </p:sp>
    </p:spTree>
    <p:extLst>
      <p:ext uri="{BB962C8B-B14F-4D97-AF65-F5344CB8AC3E}">
        <p14:creationId xmlns:p14="http://schemas.microsoft.com/office/powerpoint/2010/main" val="2089726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765808-C4CD-4AC5-8059-539A3BF2138D}"/>
              </a:ext>
            </a:extLst>
          </p:cNvPr>
          <p:cNvSpPr>
            <a:spLocks noGrp="1"/>
          </p:cNvSpPr>
          <p:nvPr>
            <p:ph type="title"/>
          </p:nvPr>
        </p:nvSpPr>
        <p:spPr>
          <a:xfrm>
            <a:off x="1794735" y="624110"/>
            <a:ext cx="10397265" cy="1280890"/>
          </a:xfrm>
        </p:spPr>
        <p:txBody>
          <a:bodyPr>
            <a:normAutofit fontScale="90000"/>
          </a:bodyPr>
          <a:lstStyle/>
          <a:p>
            <a:r>
              <a:rPr lang="fr-FR" sz="3600"/>
              <a:t>static &lt;T&gt; void sort(T[] a, Comparator&lt; super T&gt; c)</a:t>
            </a:r>
            <a:r>
              <a:rPr lang="tr-TR" sz="3600"/>
              <a:t>;</a:t>
            </a:r>
            <a:r>
              <a:rPr lang="fr-FR" sz="3600"/>
              <a:t> </a:t>
            </a:r>
            <a:r>
              <a:rPr lang="tr-TR" sz="3600"/>
              <a:t/>
            </a:r>
            <a:br>
              <a:rPr lang="tr-TR" sz="3600"/>
            </a:br>
            <a:r>
              <a:rPr lang="tr-TR" sz="3600"/>
              <a:t>Metodu Uygulama Örneği -1(devam)</a:t>
            </a:r>
            <a:endParaRPr lang="tr-TR"/>
          </a:p>
        </p:txBody>
      </p:sp>
      <p:sp>
        <p:nvSpPr>
          <p:cNvPr id="4" name="Slayt Numarası Yer Tutucusu 3">
            <a:extLst>
              <a:ext uri="{FF2B5EF4-FFF2-40B4-BE49-F238E27FC236}">
                <a16:creationId xmlns:a16="http://schemas.microsoft.com/office/drawing/2014/main" id="{D54C216A-D8BA-4FBA-9BB5-240EC9391D16}"/>
              </a:ext>
            </a:extLst>
          </p:cNvPr>
          <p:cNvSpPr>
            <a:spLocks noGrp="1"/>
          </p:cNvSpPr>
          <p:nvPr>
            <p:ph type="sldNum" sz="quarter" idx="12"/>
          </p:nvPr>
        </p:nvSpPr>
        <p:spPr/>
        <p:txBody>
          <a:bodyPr/>
          <a:lstStyle/>
          <a:p>
            <a:fld id="{D57F1E4F-1CFF-5643-939E-217C01CDF565}" type="slidenum">
              <a:rPr lang="en-US" smtClean="0"/>
              <a:pPr/>
              <a:t>62</a:t>
            </a:fld>
            <a:endParaRPr lang="en-US"/>
          </a:p>
        </p:txBody>
      </p:sp>
      <p:sp>
        <p:nvSpPr>
          <p:cNvPr id="5" name="Metin kutusu 4">
            <a:extLst>
              <a:ext uri="{FF2B5EF4-FFF2-40B4-BE49-F238E27FC236}">
                <a16:creationId xmlns:a16="http://schemas.microsoft.com/office/drawing/2014/main" id="{995C3805-FB1B-4A44-AD73-07EEB8FE0B31}"/>
              </a:ext>
            </a:extLst>
          </p:cNvPr>
          <p:cNvSpPr txBox="1"/>
          <p:nvPr/>
        </p:nvSpPr>
        <p:spPr>
          <a:xfrm>
            <a:off x="4798503" y="2318157"/>
            <a:ext cx="3012404" cy="378565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sz="2400"/>
              <a:t>Çıktı:</a:t>
            </a:r>
          </a:p>
          <a:p>
            <a:r>
              <a:rPr lang="tr-TR" sz="2400"/>
              <a:t>Sırasız</a:t>
            </a:r>
          </a:p>
          <a:p>
            <a:r>
              <a:rPr lang="tr-TR" sz="2400"/>
              <a:t>111 bbbb london</a:t>
            </a:r>
          </a:p>
          <a:p>
            <a:r>
              <a:rPr lang="tr-TR" sz="2400"/>
              <a:t>131 aaaa nyc</a:t>
            </a:r>
          </a:p>
          <a:p>
            <a:r>
              <a:rPr lang="tr-TR" sz="2400"/>
              <a:t>121 cccc jaipur</a:t>
            </a:r>
          </a:p>
          <a:p>
            <a:r>
              <a:rPr lang="tr-TR" sz="2400"/>
              <a:t>Rollere göre sıralama</a:t>
            </a:r>
          </a:p>
          <a:p>
            <a:r>
              <a:rPr lang="tr-TR" sz="2400"/>
              <a:t>111 bbbb london</a:t>
            </a:r>
          </a:p>
          <a:p>
            <a:r>
              <a:rPr lang="tr-TR" sz="2400"/>
              <a:t>121 cccc jaipur</a:t>
            </a:r>
          </a:p>
          <a:p>
            <a:r>
              <a:rPr lang="tr-TR" sz="2400"/>
              <a:t>131 aaaa nyc</a:t>
            </a:r>
          </a:p>
        </p:txBody>
      </p:sp>
    </p:spTree>
    <p:extLst>
      <p:ext uri="{BB962C8B-B14F-4D97-AF65-F5344CB8AC3E}">
        <p14:creationId xmlns:p14="http://schemas.microsoft.com/office/powerpoint/2010/main" val="27202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63</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20190" y="1367149"/>
            <a:ext cx="10086553" cy="5364265"/>
          </a:xfrm>
        </p:spPr>
        <p:txBody>
          <a:bodyPr>
            <a:normAutofit lnSpcReduction="10000"/>
          </a:bodyPr>
          <a:lstStyle/>
          <a:p>
            <a:pPr marL="0" indent="0" algn="just">
              <a:buNone/>
            </a:pPr>
            <a:r>
              <a:rPr lang="tr-TR" b="1"/>
              <a:t>Bu videoda;</a:t>
            </a:r>
          </a:p>
          <a:p>
            <a:pPr algn="just"/>
            <a:r>
              <a:rPr lang="tr-TR"/>
              <a:t>Dizi nedir?</a:t>
            </a:r>
          </a:p>
          <a:p>
            <a:pPr algn="just"/>
            <a:r>
              <a:rPr lang="tr-TR"/>
              <a:t>Dizi kullanımının avantaj ve dezavantajları nelerdir?</a:t>
            </a:r>
          </a:p>
          <a:p>
            <a:pPr algn="just"/>
            <a:r>
              <a:rPr lang="tr-TR"/>
              <a:t>Java’da dizi kullanımı </a:t>
            </a:r>
          </a:p>
          <a:p>
            <a:pPr algn="just"/>
            <a:r>
              <a:rPr lang="tr-TR"/>
              <a:t>Java’da tek boyutlu diziler ve bunların uygulama örneklerini</a:t>
            </a:r>
          </a:p>
          <a:p>
            <a:pPr algn="just"/>
            <a:r>
              <a:rPr lang="tr-TR"/>
              <a:t>Çok boyutlu diziler ve bunların uygulama örneklerini </a:t>
            </a:r>
          </a:p>
          <a:p>
            <a:pPr algn="just"/>
            <a:r>
              <a:rPr lang="tr-TR"/>
              <a:t>Pürüzlü diziler ve uygulama örneklerini</a:t>
            </a:r>
          </a:p>
          <a:p>
            <a:pPr algn="just"/>
            <a:r>
              <a:rPr lang="tr-TR"/>
              <a:t>Diziyi metoda çevirerek kullanma ve bunların çeşitlerini </a:t>
            </a:r>
          </a:p>
          <a:p>
            <a:pPr algn="just"/>
            <a:r>
              <a:rPr lang="tr-TR"/>
              <a:t>Dizilerde takas ve referans mantığını </a:t>
            </a:r>
          </a:p>
          <a:p>
            <a:pPr algn="just"/>
            <a:r>
              <a:rPr lang="tr-TR"/>
              <a:t>Dizi kopyalama</a:t>
            </a:r>
          </a:p>
          <a:p>
            <a:pPr algn="just"/>
            <a:r>
              <a:rPr lang="tr-TR"/>
              <a:t>Dizi Klonlama</a:t>
            </a:r>
          </a:p>
          <a:p>
            <a:pPr algn="just"/>
            <a:r>
              <a:rPr lang="tr-TR"/>
              <a:t>Dizi ile Matris ekleme ve matriste işlem yapmaktan</a:t>
            </a:r>
          </a:p>
          <a:p>
            <a:pPr algn="just"/>
            <a:r>
              <a:rPr lang="tr-TR"/>
              <a:t>Java.util.Arrays paketindeki metodlardan  bahsettik.</a:t>
            </a:r>
          </a:p>
          <a:p>
            <a:pPr marL="0" indent="0" algn="just">
              <a:buNone/>
            </a:pPr>
            <a:r>
              <a:rPr lang="tr-TR"/>
              <a:t>Kısaca dizilerde işlem mantınığını kavradık ve örneklerle pekiştirdik.</a:t>
            </a:r>
          </a:p>
        </p:txBody>
      </p:sp>
      <p:pic>
        <p:nvPicPr>
          <p:cNvPr id="5" name="Resim 4">
            <a:extLst>
              <a:ext uri="{FF2B5EF4-FFF2-40B4-BE49-F238E27FC236}">
                <a16:creationId xmlns:a16="http://schemas.microsoft.com/office/drawing/2014/main" id="{BDFA659E-9B97-45E9-84BF-4710CF9D6531}"/>
              </a:ext>
            </a:extLst>
          </p:cNvPr>
          <p:cNvPicPr>
            <a:picLocks noChangeAspect="1"/>
          </p:cNvPicPr>
          <p:nvPr/>
        </p:nvPicPr>
        <p:blipFill>
          <a:blip r:embed="rId2"/>
          <a:stretch>
            <a:fillRect/>
          </a:stretch>
        </p:blipFill>
        <p:spPr>
          <a:xfrm>
            <a:off x="8244600" y="3429000"/>
            <a:ext cx="3677165" cy="2211179"/>
          </a:xfrm>
          <a:prstGeom prst="rect">
            <a:avLst/>
          </a:prstGeom>
        </p:spPr>
      </p:pic>
    </p:spTree>
    <p:extLst>
      <p:ext uri="{BB962C8B-B14F-4D97-AF65-F5344CB8AC3E}">
        <p14:creationId xmlns:p14="http://schemas.microsoft.com/office/powerpoint/2010/main" val="2697588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Kaynaklar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638300" y="1309497"/>
            <a:ext cx="8915400" cy="5265777"/>
          </a:xfrm>
        </p:spPr>
        <p:txBody>
          <a:bodyPr>
            <a:normAutofit fontScale="92500" lnSpcReduction="20000"/>
          </a:bodyPr>
          <a:lstStyle/>
          <a:p>
            <a:r>
              <a:rPr lang="en-US">
                <a:hlinkClick r:id="rId2"/>
              </a:rPr>
              <a:t>https://docs.oracle.com/javase/tutorial/</a:t>
            </a:r>
            <a:endParaRPr lang="tr-TR"/>
          </a:p>
          <a:p>
            <a:r>
              <a:rPr lang="en-US">
                <a:hlinkClick r:id="rId3"/>
              </a:rPr>
              <a:t>https://www.w3schools.com/java/</a:t>
            </a:r>
            <a:endParaRPr lang="tr-TR"/>
          </a:p>
          <a:p>
            <a:r>
              <a:rPr lang="en-US">
                <a:hlinkClick r:id="rId4"/>
              </a:rPr>
              <a:t>https://www.tutorialspoint.com/java/index.htm</a:t>
            </a:r>
            <a:endParaRPr lang="tr-TR"/>
          </a:p>
          <a:p>
            <a:r>
              <a:rPr lang="en-US">
                <a:hlinkClick r:id="rId5"/>
              </a:rPr>
              <a:t>https://www.javatpoint.com/java-tutorial</a:t>
            </a:r>
            <a:endParaRPr lang="tr-TR"/>
          </a:p>
          <a:p>
            <a:r>
              <a:rPr lang="en-US">
                <a:hlinkClick r:id="rId6"/>
              </a:rPr>
              <a:t>https://www.guru99.com/java-data-abstraction.html</a:t>
            </a:r>
            <a:endParaRPr lang="tr-TR"/>
          </a:p>
          <a:p>
            <a:r>
              <a:rPr lang="en-US">
                <a:hlinkClick r:id="rId7"/>
              </a:rPr>
              <a:t>https://www.geeksforgeeks.org</a:t>
            </a:r>
            <a:endParaRPr lang="tr-TR"/>
          </a:p>
          <a:p>
            <a:r>
              <a:rPr lang="en-US">
                <a:hlinkClick r:id="rId8"/>
              </a:rPr>
              <a:t>https://www.examtray.com</a:t>
            </a:r>
            <a:endParaRPr lang="tr-TR"/>
          </a:p>
          <a:p>
            <a:r>
              <a:rPr lang="tr-TR">
                <a:hlinkClick r:id="rId9"/>
              </a:rPr>
              <a:t>https://simplesnippets.tech</a:t>
            </a:r>
            <a:endParaRPr lang="tr-TR"/>
          </a:p>
          <a:p>
            <a:r>
              <a:rPr lang="tr-TR">
                <a:hlinkClick r:id="rId10"/>
              </a:rPr>
              <a:t>https://proselyte.net</a:t>
            </a:r>
            <a:r>
              <a:rPr lang="tr-TR" sz="1800">
                <a:solidFill>
                  <a:schemeClr val="accent2">
                    <a:lumMod val="75000"/>
                  </a:schemeClr>
                </a:solidFill>
                <a:hlinkClick r:id="rId11"/>
              </a:rPr>
              <a:t>https://blog.burakkutbay.com/java-8-stream-api-nedir-kullanim-ornegi.html/</a:t>
            </a:r>
            <a:endParaRPr lang="tr-TR" sz="1800"/>
          </a:p>
          <a:p>
            <a:r>
              <a:rPr lang="tr-TR" sz="1800">
                <a:solidFill>
                  <a:schemeClr val="accent2">
                    <a:lumMod val="75000"/>
                  </a:schemeClr>
                </a:solidFill>
                <a:hlinkClick r:id="rId12"/>
              </a:rPr>
              <a:t>https://www.mobilhanem.com/temel-java-dersleri-arrays-sinifi/</a:t>
            </a:r>
            <a:endParaRPr lang="tr-TR" sz="1800">
              <a:solidFill>
                <a:schemeClr val="accent2">
                  <a:lumMod val="75000"/>
                </a:schemeClr>
              </a:solidFill>
            </a:endParaRPr>
          </a:p>
          <a:p>
            <a:r>
              <a:rPr lang="tr-TR" sz="1800">
                <a:solidFill>
                  <a:schemeClr val="accent2">
                    <a:lumMod val="75000"/>
                  </a:schemeClr>
                </a:solidFill>
                <a:hlinkClick r:id="rId13"/>
              </a:rPr>
              <a:t>https://medium.com/@fatihgul</a:t>
            </a:r>
            <a:endParaRPr lang="tr-TR" sz="1800">
              <a:solidFill>
                <a:schemeClr val="accent2">
                  <a:lumMod val="75000"/>
                </a:schemeClr>
              </a:solidFill>
            </a:endParaRPr>
          </a:p>
          <a:p>
            <a:r>
              <a:rPr lang="tr-TR" sz="1800">
                <a:solidFill>
                  <a:schemeClr val="accent2">
                    <a:lumMod val="75000"/>
                  </a:schemeClr>
                </a:solidFill>
                <a:hlinkClick r:id="rId14"/>
              </a:rPr>
              <a:t>http://www.mathcs.emory.edu/</a:t>
            </a:r>
            <a:endParaRPr lang="tr-TR" sz="1800">
              <a:solidFill>
                <a:schemeClr val="accent2">
                  <a:lumMod val="75000"/>
                </a:schemeClr>
              </a:solidFill>
            </a:endParaRPr>
          </a:p>
          <a:p>
            <a:r>
              <a:rPr lang="tr-TR" sz="1800" u="sng">
                <a:solidFill>
                  <a:srgbClr val="00B0F0"/>
                </a:solidFill>
              </a:rPr>
              <a:t>https://www.java67.com/2014/05/how-to-compare-two-arrays-in-java-string-int-example.html</a:t>
            </a:r>
          </a:p>
          <a:p>
            <a:r>
              <a:rPr lang="tr-TR" u="sng">
                <a:solidFill>
                  <a:srgbClr val="00B0F0"/>
                </a:solidFill>
              </a:rPr>
              <a:t>https://www.geeksforgeeks.org/array-class-in-java/</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64</a:t>
            </a:fld>
            <a:endParaRPr lang="en-US"/>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16"/>
            <a:extLst>
              <a:ext uri="{FF2B5EF4-FFF2-40B4-BE49-F238E27FC236}">
                <a16:creationId xmlns:a16="http://schemas.microsoft.com/office/drawing/2014/main" id="{E615FC51-021C-4530-9CCB-7B39F7838C2C}"/>
              </a:ext>
            </a:extLst>
          </p:cNvPr>
          <p:cNvPicPr>
            <a:picLocks noChangeAspect="1"/>
          </p:cNvPicPr>
          <p:nvPr/>
        </p:nvPicPr>
        <p:blipFill>
          <a:blip r:embed="rId17"/>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18">
                  <a:extLst>
                    <a:ext uri="{A12FA001-AC4F-418D-AE19-62706E023703}">
                      <ahyp:hlinkClr xmlns:ahyp="http://schemas.microsoft.com/office/drawing/2018/hyperlinkcolor" xmlns=""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65</a:t>
            </a:fld>
            <a:endParaRPr lang="en-US"/>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346176" y="4529540"/>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a:solidFill>
                  <a:schemeClr val="tx1"/>
                </a:solidFill>
              </a:rPr>
              <a:t>Hazırlayan ve Sunan :</a:t>
            </a:r>
            <a:r>
              <a:rPr lang="tr-TR" b="1">
                <a:solidFill>
                  <a:schemeClr val="tx1"/>
                </a:solidFill>
              </a:rPr>
              <a:t>Sena Özkara 1911404013</a:t>
            </a:r>
            <a:br>
              <a:rPr lang="tr-TR" b="1">
                <a:solidFill>
                  <a:schemeClr val="tx1"/>
                </a:solidFill>
              </a:rPr>
            </a:br>
            <a:r>
              <a:rPr lang="tr-TR">
                <a:solidFill>
                  <a:schemeClr val="tx1"/>
                </a:solidFill>
              </a:rPr>
              <a:t>E-posta                       :</a:t>
            </a:r>
            <a:r>
              <a:rPr lang="tr-TR" sz="1600">
                <a:solidFill>
                  <a:schemeClr val="tx1"/>
                </a:solidFill>
              </a:rPr>
              <a:t>senaozkaraa@hotmail.com</a:t>
            </a:r>
          </a:p>
          <a:p>
            <a:r>
              <a:rPr lang="tr-TR">
                <a:solidFill>
                  <a:schemeClr val="tx1"/>
                </a:solidFill>
              </a:rPr>
              <a:t>Tarih                            : 05/06/2021</a:t>
            </a:r>
          </a:p>
          <a:p>
            <a:r>
              <a:rPr lang="tr-TR">
                <a:solidFill>
                  <a:schemeClr val="tx1"/>
                </a:solidFill>
              </a:rPr>
              <a:t>Sürüm                         : v2</a:t>
            </a:r>
          </a:p>
          <a:p>
            <a:r>
              <a:rPr lang="tr-TR">
                <a:solidFill>
                  <a:schemeClr val="tx1"/>
                </a:solidFill>
              </a:rPr>
              <a:t>Ders Yürütücüsü        : Doç. Dr. İsmail KIRBAŞ </a:t>
            </a:r>
            <a:endParaRPr lang="en-US">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a:ln/>
                <a:solidFill>
                  <a:schemeClr val="accent3"/>
                </a:solidFill>
              </a:rPr>
              <a:t>Nesneye Dayalı Programlama Dersi</a:t>
            </a:r>
            <a:endParaRPr lang="en-US" b="1">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572256" y="497263"/>
            <a:ext cx="3469527" cy="971106"/>
          </a:xfrm>
        </p:spPr>
        <p:txBody>
          <a:bodyPr>
            <a:normAutofit fontScale="90000"/>
          </a:bodyPr>
          <a:lstStyle/>
          <a:p>
            <a:pPr algn="ctr"/>
            <a:r>
              <a:rPr lang="tr-TR"/>
              <a:t>Java’da Dizinin Avantajları</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728131" y="1661507"/>
            <a:ext cx="4118993" cy="1551476"/>
          </a:xfrm>
        </p:spPr>
        <p:txBody>
          <a:bodyPr>
            <a:normAutofit fontScale="62500" lnSpcReduction="20000"/>
          </a:bodyPr>
          <a:lstStyle/>
          <a:p>
            <a:r>
              <a:rPr lang="tr-TR" sz="2500" b="1">
                <a:solidFill>
                  <a:srgbClr val="000000"/>
                </a:solidFill>
                <a:effectLst/>
                <a:latin typeface="verdana" panose="020B0604030504040204" pitchFamily="34" charset="0"/>
              </a:rPr>
              <a:t>Kod Optimizasyonu:</a:t>
            </a:r>
            <a:r>
              <a:rPr lang="tr-TR" sz="2500" b="0">
                <a:solidFill>
                  <a:srgbClr val="000000"/>
                </a:solidFill>
                <a:effectLst/>
                <a:latin typeface="verdana" panose="020B0604030504040204" pitchFamily="34" charset="0"/>
              </a:rPr>
              <a:t> Kodu optimize eder, verileri verimli bir şekilde alabilir veya sıralayabiliriz.</a:t>
            </a:r>
          </a:p>
          <a:p>
            <a:r>
              <a:rPr lang="tr-TR" sz="2500" b="1">
                <a:solidFill>
                  <a:srgbClr val="000000"/>
                </a:solidFill>
                <a:effectLst/>
                <a:latin typeface="verdana" panose="020B0604030504040204" pitchFamily="34" charset="0"/>
              </a:rPr>
              <a:t>Rastgele erişim:</a:t>
            </a:r>
            <a:r>
              <a:rPr lang="tr-TR" sz="2500" b="0">
                <a:solidFill>
                  <a:srgbClr val="000000"/>
                </a:solidFill>
                <a:effectLst/>
                <a:latin typeface="verdana" panose="020B0604030504040204" pitchFamily="34" charset="0"/>
              </a:rPr>
              <a:t> Bir indeks konumunda bulunan herhangi bir veriyi alabiliriz.</a:t>
            </a:r>
          </a:p>
          <a:p>
            <a:endParaRPr lang="tr-TR" b="0">
              <a:solidFill>
                <a:srgbClr val="000000"/>
              </a:solidFill>
              <a:effectLst/>
              <a:latin typeface="verdana" panose="020B0604030504040204" pitchFamily="34" charset="0"/>
            </a:endParaRP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a:p>
        </p:txBody>
      </p:sp>
      <p:pic>
        <p:nvPicPr>
          <p:cNvPr id="6" name="Resim 5">
            <a:extLst>
              <a:ext uri="{FF2B5EF4-FFF2-40B4-BE49-F238E27FC236}">
                <a16:creationId xmlns:a16="http://schemas.microsoft.com/office/drawing/2014/main" id="{238AC793-DC0A-4A4D-A19E-E6EE876EE7C3}"/>
              </a:ext>
            </a:extLst>
          </p:cNvPr>
          <p:cNvPicPr>
            <a:picLocks noChangeAspect="1"/>
          </p:cNvPicPr>
          <p:nvPr/>
        </p:nvPicPr>
        <p:blipFill>
          <a:blip r:embed="rId2"/>
          <a:srcRect/>
          <a:stretch/>
        </p:blipFill>
        <p:spPr>
          <a:xfrm>
            <a:off x="2215298" y="3429000"/>
            <a:ext cx="8870623" cy="3277087"/>
          </a:xfrm>
          <a:prstGeom prst="rect">
            <a:avLst/>
          </a:prstGeom>
        </p:spPr>
      </p:pic>
      <p:sp>
        <p:nvSpPr>
          <p:cNvPr id="7" name="Başlık 1">
            <a:extLst>
              <a:ext uri="{FF2B5EF4-FFF2-40B4-BE49-F238E27FC236}">
                <a16:creationId xmlns:a16="http://schemas.microsoft.com/office/drawing/2014/main" id="{EA723E1C-E22D-4E9C-90AC-71EA8AC18D2D}"/>
              </a:ext>
            </a:extLst>
          </p:cNvPr>
          <p:cNvSpPr txBox="1">
            <a:spLocks/>
          </p:cNvSpPr>
          <p:nvPr/>
        </p:nvSpPr>
        <p:spPr>
          <a:xfrm>
            <a:off x="7004807" y="560951"/>
            <a:ext cx="4758606" cy="971106"/>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a:t>Java’da Dizinin Dezavantajları</a:t>
            </a:r>
            <a:endParaRPr lang="en-US"/>
          </a:p>
        </p:txBody>
      </p:sp>
      <p:sp>
        <p:nvSpPr>
          <p:cNvPr id="10" name="İçerik Yer Tutucusu 2">
            <a:extLst>
              <a:ext uri="{FF2B5EF4-FFF2-40B4-BE49-F238E27FC236}">
                <a16:creationId xmlns:a16="http://schemas.microsoft.com/office/drawing/2014/main" id="{86F1334A-5716-41D4-8A9C-2FC0CFFDA774}"/>
              </a:ext>
            </a:extLst>
          </p:cNvPr>
          <p:cNvSpPr txBox="1">
            <a:spLocks/>
          </p:cNvSpPr>
          <p:nvPr/>
        </p:nvSpPr>
        <p:spPr>
          <a:xfrm>
            <a:off x="7449424" y="1661505"/>
            <a:ext cx="4118994" cy="155147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tr-TR" b="1">
                <a:solidFill>
                  <a:srgbClr val="000000"/>
                </a:solidFill>
                <a:effectLst/>
                <a:latin typeface="verdana" panose="020B0604030504040204" pitchFamily="34" charset="0"/>
              </a:rPr>
              <a:t>Boyut Sınırı: </a:t>
            </a:r>
            <a:r>
              <a:rPr lang="tr-TR">
                <a:solidFill>
                  <a:srgbClr val="000000"/>
                </a:solidFill>
                <a:effectLst/>
                <a:latin typeface="verdana" panose="020B0604030504040204" pitchFamily="34" charset="0"/>
              </a:rPr>
              <a:t>Dizideki </a:t>
            </a:r>
            <a:r>
              <a:rPr lang="tr-TR" b="0">
                <a:solidFill>
                  <a:srgbClr val="000000"/>
                </a:solidFill>
                <a:effectLst/>
                <a:latin typeface="verdana" panose="020B0604030504040204" pitchFamily="34" charset="0"/>
              </a:rPr>
              <a:t>öğeleri yalnızca sabit boyutta saklayabiliriz. Çalışma zamanında boyutunu büyütmez. Bu sorunu çözmek için, Java'da otomatik olarak büyüyen koleksiyon çerçevesi kullanılır.</a:t>
            </a:r>
          </a:p>
          <a:p>
            <a:endParaRPr lang="en-US"/>
          </a:p>
        </p:txBody>
      </p:sp>
    </p:spTree>
    <p:extLst>
      <p:ext uri="{BB962C8B-B14F-4D97-AF65-F5344CB8AC3E}">
        <p14:creationId xmlns:p14="http://schemas.microsoft.com/office/powerpoint/2010/main" val="232548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40C076-9AFE-46A3-8625-DDA59462F3B6}"/>
              </a:ext>
            </a:extLst>
          </p:cNvPr>
          <p:cNvSpPr>
            <a:spLocks noGrp="1"/>
          </p:cNvSpPr>
          <p:nvPr>
            <p:ph type="title"/>
          </p:nvPr>
        </p:nvSpPr>
        <p:spPr>
          <a:xfrm>
            <a:off x="2439013" y="720671"/>
            <a:ext cx="8572323" cy="1422804"/>
          </a:xfrm>
        </p:spPr>
        <p:txBody>
          <a:bodyPr/>
          <a:lstStyle/>
          <a:p>
            <a:pPr algn="ctr"/>
            <a:r>
              <a:rPr lang="tr-TR"/>
              <a:t>Tek Boyutlu Diziler</a:t>
            </a:r>
          </a:p>
        </p:txBody>
      </p:sp>
      <p:pic>
        <p:nvPicPr>
          <p:cNvPr id="6" name="İçerik Yer Tutucusu 5" descr="tablo içeren bir resim&#10;&#10;Açıklama otomatik olarak oluşturuldu">
            <a:extLst>
              <a:ext uri="{FF2B5EF4-FFF2-40B4-BE49-F238E27FC236}">
                <a16:creationId xmlns:a16="http://schemas.microsoft.com/office/drawing/2014/main" id="{05C114E8-DA49-418D-BAE7-C4EA0EF39311}"/>
              </a:ext>
            </a:extLst>
          </p:cNvPr>
          <p:cNvPicPr>
            <a:picLocks noGrp="1" noChangeAspect="1"/>
          </p:cNvPicPr>
          <p:nvPr>
            <p:ph idx="1"/>
          </p:nvPr>
        </p:nvPicPr>
        <p:blipFill>
          <a:blip r:embed="rId2"/>
          <a:stretch>
            <a:fillRect/>
          </a:stretch>
        </p:blipFill>
        <p:spPr>
          <a:xfrm>
            <a:off x="2439013" y="2387123"/>
            <a:ext cx="8572322" cy="3774590"/>
          </a:xfrm>
        </p:spPr>
      </p:pic>
      <p:sp>
        <p:nvSpPr>
          <p:cNvPr id="4" name="Slayt Numarası Yer Tutucusu 3">
            <a:extLst>
              <a:ext uri="{FF2B5EF4-FFF2-40B4-BE49-F238E27FC236}">
                <a16:creationId xmlns:a16="http://schemas.microsoft.com/office/drawing/2014/main" id="{DD5D6405-8848-4E5E-8002-8E9FB9A9598E}"/>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72259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630631" y="615539"/>
            <a:ext cx="8911687" cy="921029"/>
          </a:xfrm>
        </p:spPr>
        <p:txBody>
          <a:bodyPr>
            <a:normAutofit/>
          </a:bodyPr>
          <a:lstStyle/>
          <a:p>
            <a:r>
              <a:rPr lang="tr-TR"/>
              <a:t>Tek Boyutlu Diziler Uygulama Örneği-1</a:t>
            </a:r>
            <a:endParaRPr lang="en-US"/>
          </a:p>
        </p:txBody>
      </p:sp>
      <p:pic>
        <p:nvPicPr>
          <p:cNvPr id="7" name="İçerik Yer Tutucusu 6">
            <a:extLst>
              <a:ext uri="{FF2B5EF4-FFF2-40B4-BE49-F238E27FC236}">
                <a16:creationId xmlns:a16="http://schemas.microsoft.com/office/drawing/2014/main" id="{8FA3F649-E5C3-4999-A119-75C18D4AF35B}"/>
              </a:ext>
            </a:extLst>
          </p:cNvPr>
          <p:cNvPicPr>
            <a:picLocks noGrp="1" noChangeAspect="1"/>
          </p:cNvPicPr>
          <p:nvPr>
            <p:ph idx="1"/>
          </p:nvPr>
        </p:nvPicPr>
        <p:blipFill rotWithShape="1">
          <a:blip r:embed="rId2"/>
          <a:srcRect t="313" r="39775" b="-16"/>
          <a:stretch/>
        </p:blipFill>
        <p:spPr>
          <a:xfrm>
            <a:off x="3064265" y="1368682"/>
            <a:ext cx="6890440" cy="5418618"/>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1676439155"/>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2179</TotalTime>
  <Words>2345</Words>
  <Application>Microsoft Office PowerPoint</Application>
  <PresentationFormat>Geniş ekran</PresentationFormat>
  <Paragraphs>406</Paragraphs>
  <Slides>65</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65</vt:i4>
      </vt:variant>
    </vt:vector>
  </HeadingPairs>
  <TitlesOfParts>
    <vt:vector size="73" baseType="lpstr">
      <vt:lpstr>Arial</vt:lpstr>
      <vt:lpstr>Calibri</vt:lpstr>
      <vt:lpstr>Century Gothic</vt:lpstr>
      <vt:lpstr>Nunito</vt:lpstr>
      <vt:lpstr>urw-din</vt:lpstr>
      <vt:lpstr>verdana</vt:lpstr>
      <vt:lpstr>Wingdings 3</vt:lpstr>
      <vt:lpstr>Duman</vt:lpstr>
      <vt:lpstr>Java'da Dizi Kullanımı</vt:lpstr>
      <vt:lpstr>İçindekiler</vt:lpstr>
      <vt:lpstr>İçindekiler</vt:lpstr>
      <vt:lpstr>İçindekiler</vt:lpstr>
      <vt:lpstr>İçindekiler</vt:lpstr>
      <vt:lpstr>Dizi Nedir ? </vt:lpstr>
      <vt:lpstr>Java’da Dizinin Avantajları</vt:lpstr>
      <vt:lpstr>Tek Boyutlu Diziler</vt:lpstr>
      <vt:lpstr>Tek Boyutlu Diziler Uygulama Örneği-1</vt:lpstr>
      <vt:lpstr>Tek Boyutlu Diziler Uygulama Örneği - 2</vt:lpstr>
      <vt:lpstr>Tek Boyutlu Diziler Uygulama Örneği – 3 (For - each loop)</vt:lpstr>
      <vt:lpstr>Tek Boyutlu Diziler Uygulama Örneği – 4 ( IntStream.range() ) </vt:lpstr>
      <vt:lpstr>Diziyi Java'da Bir Yönteme(Metoda) Geçirme</vt:lpstr>
      <vt:lpstr>Diziyi Java'da Bir Yönteme(Metoda) Geçirme  a) Geri Döndürülecek Değer Dizi Değilse</vt:lpstr>
      <vt:lpstr>a) Geri Döndürülecek Değer Dizi Değilse Uygulama Örneği -1 </vt:lpstr>
      <vt:lpstr>Diziyi Java'da Bir Yönteme(Metoda) Geçirme  b. Geri Döndürülecek Değer Dizi ise   </vt:lpstr>
      <vt:lpstr>b. Geri Döndürülecek Değer Dizi ise Uygulama Örneği -1</vt:lpstr>
      <vt:lpstr>b. Geri Döndürülecek Değer Dizi ise Uygulama Örneği -1(devam)</vt:lpstr>
      <vt:lpstr>Dizilerde Takas ve Referans Mantığı ve Örnekleri</vt:lpstr>
      <vt:lpstr>DizilerdeTakas ve Referans Mantığı ve Örnekleri (devam)</vt:lpstr>
      <vt:lpstr>DizilerdeTakas ve Referans Mantığı ve Örnekleri (devam)</vt:lpstr>
      <vt:lpstr>DizilerdeTakas ve Referans Mantığı ve Örnekleri (devam)</vt:lpstr>
      <vt:lpstr>Dizilerde Takas ve Referans Mantığı Örnek Uygulama-1 </vt:lpstr>
      <vt:lpstr>Çok Boyutlu Diziler</vt:lpstr>
      <vt:lpstr>Çok Boyutlu Diziler(devam)</vt:lpstr>
      <vt:lpstr>Çok Boyutlu Dizi Uygulama Örneği-1</vt:lpstr>
      <vt:lpstr>Pürüzlü Dizi (Jagged Array)</vt:lpstr>
      <vt:lpstr>Pürüzlü Dizi Uygulama Örneği-1</vt:lpstr>
      <vt:lpstr>Dizi Kopyalama</vt:lpstr>
      <vt:lpstr>Dizi Kopyalama (devam)</vt:lpstr>
      <vt:lpstr>Dizi Klonlama </vt:lpstr>
      <vt:lpstr>Java'da Dizi Klonlama Uygulama Örneği-1</vt:lpstr>
      <vt:lpstr>Java'da 2 Matris Eklenmesi ve Toplanması Uygulama Örneği-1</vt:lpstr>
      <vt:lpstr>Java'da 2 Matris Eklenmesi ve Toplanması Uygulama Örneği-1 (devam)</vt:lpstr>
      <vt:lpstr>Çok Boyutlu Dizilerde İki Dizinin Karşılaştırılması</vt:lpstr>
      <vt:lpstr>Dizilerde binarySearch Yöntemi ile Arama Yapmak Uygulama Örneği -1</vt:lpstr>
      <vt:lpstr>Dizilerde binarySearch Yöntemi ile Arama Yapmak Uygulama Örneği -1(devam)</vt:lpstr>
      <vt:lpstr>Dizilerde binarySearch Yöntemi ile Arama Yapmak Uygulama Örneği -1 (devam)</vt:lpstr>
      <vt:lpstr>Dizilerde binarySearch Yöntemi ile Arama Yapmak Uygulama Örneği -1 (devam)</vt:lpstr>
      <vt:lpstr>Dizilerde binarySearch Yöntemi ile Arama Yapmak Uygulama Örneği -1 (devam)</vt:lpstr>
      <vt:lpstr>Dizilerde binarySearch Yöntemi ile Arama Yapmak</vt:lpstr>
      <vt:lpstr>Dizilerde binarySearch Yöntemi ile Arama Yapmak Uygulama Örneği-2</vt:lpstr>
      <vt:lpstr>Dizinin Öğelerini Ters Sırada Yazdırmak</vt:lpstr>
      <vt:lpstr>Dizinin Öğelerini Ters Sırada Yazdırmak Uygulama Örneği-1</vt:lpstr>
      <vt:lpstr>Arrays.toString() ve Arrays.deepToString() karşılaştırması</vt:lpstr>
      <vt:lpstr>Arrays.toString() ve Arrays.deepToString() karşılaştırması</vt:lpstr>
      <vt:lpstr>Arrays.toString() ve Arrays.deepToString() karşılaştırması</vt:lpstr>
      <vt:lpstr>Arrays.toString() ve Arrays.deepToString() karşılaştırması</vt:lpstr>
      <vt:lpstr>Arrays.toString() ve Arrays.deepToString() karşılaştırması</vt:lpstr>
      <vt:lpstr>Arrays.toString() ve Arrays.deepToString() karşılaştırması Uygulama Örneği -1</vt:lpstr>
      <vt:lpstr>Arrays.asList() Metodu Uygulama Örneği-1</vt:lpstr>
      <vt:lpstr>Arrays.deepHashCode(Object[])Metodu Uygulama Örneği-1</vt:lpstr>
      <vt:lpstr>Arrays.fill() Metodu</vt:lpstr>
      <vt:lpstr>Arrays.fill() Metodu Uygulama Örneği-1</vt:lpstr>
      <vt:lpstr>Arrays.fill() Metodu Uygulama Örneği-1(devam)</vt:lpstr>
      <vt:lpstr>Arrays.fill() Metodu Uygulama Örneği-2</vt:lpstr>
      <vt:lpstr>Arrays.mismatch(array1, array2); Metodu Uygulama Örneği -1</vt:lpstr>
      <vt:lpstr>Arrays.sort() Metodu</vt:lpstr>
      <vt:lpstr>Arrays.sort() Metodu Uygulama Örneği -1 </vt:lpstr>
      <vt:lpstr>static &lt;T&gt; void sort(T[] a, Comparator&lt; super T&gt; c);  Metodu Uygulama Örneği -1</vt:lpstr>
      <vt:lpstr>static &lt;T&gt; void sort(T[] a, Comparator&lt; super T&gt; c);  Metodu Uygulama Örneği -1(devam)</vt:lpstr>
      <vt:lpstr>static &lt;T&gt; void sort(T[] a, Comparator&lt; super T&gt; c);  Metodu Uygulama Örneği -1(devam)</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ronaldinho424</cp:lastModifiedBy>
  <cp:revision>129</cp:revision>
  <dcterms:created xsi:type="dcterms:W3CDTF">2020-04-15T07:57:29Z</dcterms:created>
  <dcterms:modified xsi:type="dcterms:W3CDTF">2021-06-15T10:55:18Z</dcterms:modified>
</cp:coreProperties>
</file>